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1096" r:id="rId3"/>
    <p:sldId id="258" r:id="rId4"/>
    <p:sldId id="851" r:id="rId5"/>
    <p:sldId id="275" r:id="rId6"/>
    <p:sldId id="853" r:id="rId7"/>
    <p:sldId id="852" r:id="rId8"/>
    <p:sldId id="370" r:id="rId9"/>
    <p:sldId id="274" r:id="rId10"/>
    <p:sldId id="369" r:id="rId11"/>
    <p:sldId id="415" r:id="rId12"/>
    <p:sldId id="879" r:id="rId13"/>
    <p:sldId id="417" r:id="rId14"/>
    <p:sldId id="418" r:id="rId15"/>
    <p:sldId id="854" r:id="rId16"/>
    <p:sldId id="862" r:id="rId17"/>
    <p:sldId id="363" r:id="rId18"/>
    <p:sldId id="1100" r:id="rId19"/>
    <p:sldId id="1098" r:id="rId20"/>
    <p:sldId id="880" r:id="rId21"/>
    <p:sldId id="392" r:id="rId22"/>
    <p:sldId id="279" r:id="rId23"/>
    <p:sldId id="280" r:id="rId24"/>
    <p:sldId id="855" r:id="rId25"/>
    <p:sldId id="394" r:id="rId26"/>
    <p:sldId id="867" r:id="rId27"/>
    <p:sldId id="864" r:id="rId28"/>
    <p:sldId id="865" r:id="rId29"/>
    <p:sldId id="866" r:id="rId30"/>
    <p:sldId id="751" r:id="rId31"/>
    <p:sldId id="484" r:id="rId32"/>
    <p:sldId id="869" r:id="rId33"/>
    <p:sldId id="822" r:id="rId34"/>
    <p:sldId id="3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00B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1" autoAdjust="0"/>
    <p:restoredTop sz="89721" autoAdjust="0"/>
  </p:normalViewPr>
  <p:slideViewPr>
    <p:cSldViewPr snapToGrid="0">
      <p:cViewPr>
        <p:scale>
          <a:sx n="75" d="100"/>
          <a:sy n="75" d="100"/>
        </p:scale>
        <p:origin x="1266" y="546"/>
      </p:cViewPr>
      <p:guideLst>
        <p:guide pos="3840"/>
        <p:guide orient="horz"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2022-05-01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hecanadianencyclopedia.ca/en/article/black-loyalists-in-british-north-americ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hecanadianencyclopedia.ca/en/article/peuples-autochtones/" TargetMode="External"/><Relationship Id="rId7" Type="http://schemas.openxmlformats.org/officeDocument/2006/relationships/hyperlink" Target="https://www.thecanadianencyclopedia.ca/en/article/innu-montagnais-naskapi/"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thecanadianencyclopedia.ca/en/article/micmac-mikmaq/" TargetMode="External"/><Relationship Id="rId5" Type="http://schemas.openxmlformats.org/officeDocument/2006/relationships/hyperlink" Target="https://www.thecanadianencyclopedia.ca/en/article/lescarbot-marc/" TargetMode="External"/><Relationship Id="rId4" Type="http://schemas.openxmlformats.org/officeDocument/2006/relationships/hyperlink" Target="https://www.thecanadianencyclopedia.ca/en/article/basque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hashtag/idlenomor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politicalcompass.org/tes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politicalcompass.org/tes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158737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en-US" dirty="0">
                <a:ea typeface="ＭＳ Ｐゴシック" panose="020B0600070205080204" pitchFamily="34" charset="-128"/>
              </a:rPr>
              <a:t>Brands and media have a major effect on our ideologies.</a:t>
            </a:r>
          </a:p>
          <a:p>
            <a:pPr marL="171450" indent="-171450">
              <a:buFont typeface="Arial" panose="020B0604020202020204" pitchFamily="34" charset="0"/>
              <a:buChar char="•"/>
            </a:pPr>
            <a:endParaRPr lang="en-US" altLang="en-US" dirty="0">
              <a:solidFill>
                <a:srgbClr val="FF0000"/>
              </a:solidFill>
              <a:ea typeface="ＭＳ Ｐゴシック" panose="020B0600070205080204" pitchFamily="34" charset="-128"/>
            </a:endParaRPr>
          </a:p>
          <a:p>
            <a:pPr marL="0" indent="0">
              <a:buFont typeface="Arial" panose="020B0604020202020204" pitchFamily="34" charset="0"/>
              <a:buNone/>
            </a:pPr>
            <a:r>
              <a:rPr lang="en-US" altLang="en-US" b="1" dirty="0">
                <a:solidFill>
                  <a:srgbClr val="FF0000"/>
                </a:solidFill>
                <a:ea typeface="ＭＳ Ｐゴシック" panose="020B0600070205080204" pitchFamily="34" charset="-128"/>
              </a:rPr>
              <a:t>Question: </a:t>
            </a:r>
          </a:p>
          <a:p>
            <a:pPr marL="171450" indent="-171450">
              <a:buFont typeface="Arial" panose="020B0604020202020204" pitchFamily="34" charset="0"/>
              <a:buChar char="•"/>
            </a:pPr>
            <a:r>
              <a:rPr lang="en-US" altLang="en-US" dirty="0">
                <a:solidFill>
                  <a:srgbClr val="FF0000"/>
                </a:solidFill>
                <a:ea typeface="ＭＳ Ｐゴシック" panose="020B0600070205080204" pitchFamily="34" charset="-128"/>
              </a:rPr>
              <a:t>What ideologies do you subscribe to? </a:t>
            </a:r>
          </a:p>
          <a:p>
            <a:pPr marL="171450" indent="-171450">
              <a:buFont typeface="Arial" panose="020B0604020202020204" pitchFamily="34" charset="0"/>
              <a:buChar char="•"/>
            </a:pPr>
            <a:r>
              <a:rPr lang="en-US" altLang="en-US" dirty="0">
                <a:solidFill>
                  <a:srgbClr val="FF0000"/>
                </a:solidFill>
                <a:ea typeface="ＭＳ Ｐゴシック" panose="020B0600070205080204" pitchFamily="34" charset="-128"/>
              </a:rPr>
              <a:t>Where did these ideologies come from?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ea typeface="ＭＳ Ｐゴシック" panose="020B0600070205080204" pitchFamily="34" charset="-128"/>
              </a:rPr>
              <a:t>These are just a few examples of the many types of ideologies that exist in different societies.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ea typeface="ＭＳ Ｐゴシック" panose="020B0600070205080204" pitchFamily="34" charset="-128"/>
              </a:rPr>
              <a:t>Again, it is important to realize that we often do not realize that our ideas and beliefs correspond to a particular ideology.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ea typeface="ＭＳ Ｐゴシック" panose="020B0600070205080204" pitchFamily="34" charset="-128"/>
              </a:rPr>
              <a:t>We simply absorb them through our participation in various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ea typeface="ＭＳ Ｐゴシック" panose="020B0600070205080204" pitchFamily="34" charset="-128"/>
              </a:rPr>
              <a:t>This brings us to a consideration of </a:t>
            </a:r>
            <a:r>
              <a:rPr lang="en-US" altLang="en-US" i="1" dirty="0">
                <a:ea typeface="ＭＳ Ｐゴシック" panose="020B0600070205080204" pitchFamily="34" charset="-128"/>
              </a:rPr>
              <a:t>dominant ideologies.</a:t>
            </a:r>
            <a:endParaRPr lang="en-US" altLang="en-US" dirty="0">
              <a:ea typeface="ＭＳ Ｐゴシック" panose="020B0600070205080204" pitchFamily="34" charset="-128"/>
            </a:endParaRPr>
          </a:p>
          <a:p>
            <a:pPr marL="171450" indent="-171450">
              <a:buFont typeface="Arial" panose="020B0604020202020204" pitchFamily="34" charset="0"/>
              <a:buChar char="•"/>
            </a:pPr>
            <a:endParaRPr lang="en-US" altLang="en-US" dirty="0">
              <a:solidFill>
                <a:srgbClr val="FF0000"/>
              </a:solidFill>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361896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CA"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Describe what you are thinking of who and what that person looks like!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Where does this assumption come from?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What assumptions might you make?</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11</a:t>
            </a:fld>
            <a:endParaRPr lang="en-CA"/>
          </a:p>
        </p:txBody>
      </p:sp>
    </p:spTree>
    <p:extLst>
      <p:ext uri="{BB962C8B-B14F-4D97-AF65-F5344CB8AC3E}">
        <p14:creationId xmlns:p14="http://schemas.microsoft.com/office/powerpoint/2010/main" val="211279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CA" dirty="0"/>
              <a:t>You may have learned that First Nations people were the original inhabitants of Canada and have been for thousands of years.</a:t>
            </a:r>
          </a:p>
          <a:p>
            <a:pPr marL="628650" lvl="1" indent="-171450">
              <a:buFont typeface="Arial" panose="020B0604020202020204" pitchFamily="34" charset="0"/>
              <a:buChar char="•"/>
            </a:pPr>
            <a:r>
              <a:rPr lang="en-CA" dirty="0"/>
              <a:t>Do you think this image represents a Canadian?</a:t>
            </a:r>
          </a:p>
          <a:p>
            <a:pPr marL="628650" lvl="1" indent="-171450">
              <a:buFont typeface="Arial" panose="020B0604020202020204" pitchFamily="34" charset="0"/>
              <a:buChar char="•"/>
            </a:pPr>
            <a:r>
              <a:rPr lang="en-CA" dirty="0"/>
              <a:t>What about the contribution of Black people to Canada?</a:t>
            </a:r>
          </a:p>
          <a:p>
            <a:pPr marL="628650" lvl="1" indent="-171450">
              <a:buFont typeface="Arial" panose="020B0604020202020204" pitchFamily="34" charset="0"/>
              <a:buChar char="•"/>
            </a:pPr>
            <a:r>
              <a:rPr lang="en-CA" dirty="0"/>
              <a:t>In spite of this knowledge, you would probably look out for a white Canadian.</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a:p>
        </p:txBody>
      </p:sp>
    </p:spTree>
    <p:extLst>
      <p:ext uri="{BB962C8B-B14F-4D97-AF65-F5344CB8AC3E}">
        <p14:creationId xmlns:p14="http://schemas.microsoft.com/office/powerpoint/2010/main" val="3058617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E4E6EB"/>
                </a:solidFill>
                <a:effectLst/>
                <a:latin typeface="Segoe UI Historic" panose="020B0502040204020203" pitchFamily="34" charset="0"/>
              </a:rPr>
              <a:t>The Black Loyalists were the approximately 3,000 African American supporters of the British during the American Revolution who were repatriated to British Canada at the end of the conflict. Most settled in Nova Scotia and established what would be for decades, the largest concentration of black residents in Canada and what was at the time the largest settlement of free blacks outside Africa.</a:t>
            </a:r>
            <a:endParaRPr lang="en-CA" dirty="0"/>
          </a:p>
          <a:p>
            <a:pPr marL="171450" indent="-171450">
              <a:buFont typeface="Arial" panose="020B0604020202020204" pitchFamily="34" charset="0"/>
              <a:buChar char="•"/>
            </a:pPr>
            <a:endParaRPr lang="en-CA" dirty="0"/>
          </a:p>
          <a:p>
            <a:pPr marL="171450" indent="-171450" algn="l">
              <a:buFont typeface="Arial" panose="020B0604020202020204" pitchFamily="34" charset="0"/>
              <a:buChar char="•"/>
            </a:pPr>
            <a:r>
              <a:rPr lang="en-US" b="0" i="0" dirty="0">
                <a:solidFill>
                  <a:srgbClr val="E4E6EB"/>
                </a:solidFill>
                <a:effectLst/>
                <a:latin typeface="inherit"/>
              </a:rPr>
              <a:t>The Black Loyalists who fought for Great Britain believed they were fighting not only for their own freedom, but for the ultimate abolition of slavery in North America. The British commitment to the these loyalists began when Virginia's Royal Governor, Lord Dunmore, issued a proclamation promising freedom to all Virginia slaves who supported the British and the white Loyalist allies.</a:t>
            </a:r>
          </a:p>
          <a:p>
            <a:pPr marL="171450" indent="-171450" algn="l">
              <a:buFont typeface="Arial" panose="020B0604020202020204" pitchFamily="34" charset="0"/>
              <a:buChar char="•"/>
            </a:pPr>
            <a:endParaRPr lang="en-US" b="0" i="0" dirty="0">
              <a:solidFill>
                <a:srgbClr val="E4E6EB"/>
              </a:solidFill>
              <a:effectLst/>
              <a:latin typeface="inherit"/>
            </a:endParaRPr>
          </a:p>
          <a:p>
            <a:pPr marL="171450" indent="-171450" algn="l">
              <a:buFont typeface="Arial" panose="020B0604020202020204" pitchFamily="34" charset="0"/>
              <a:buChar char="•"/>
            </a:pPr>
            <a:r>
              <a:rPr lang="en-US" b="0" i="0" dirty="0">
                <a:solidFill>
                  <a:srgbClr val="E4E6EB"/>
                </a:solidFill>
                <a:effectLst/>
                <a:latin typeface="inherit"/>
              </a:rPr>
              <a:t>Over the seven years of the American Revolution these men made an immense contribution to the British war effort. The black pioneers were the most famous of the Black Loyalist military units. A pioneer was a soldier whose main task was to provide engineering duties in camp and combat. Divided into a number of different corps attached to larger armies, they served as scouts, raiders, and what we would call today military engineers. While generally not a fighting unit, they would have often been called to work under heavy fire and the most dangerous conditions.</a:t>
            </a:r>
          </a:p>
          <a:p>
            <a:pPr marL="171450" indent="-171450" algn="l">
              <a:buFont typeface="Arial" panose="020B0604020202020204" pitchFamily="34" charset="0"/>
              <a:buChar char="•"/>
            </a:pPr>
            <a:endParaRPr lang="en-US" b="0" i="0" dirty="0">
              <a:solidFill>
                <a:srgbClr val="E4E6EB"/>
              </a:solidFill>
              <a:effectLst/>
              <a:latin typeface="inherit"/>
            </a:endParaRPr>
          </a:p>
          <a:p>
            <a:pPr marL="171450" indent="-171450" algn="l">
              <a:buFont typeface="Arial" panose="020B0604020202020204" pitchFamily="34" charset="0"/>
              <a:buChar char="•"/>
            </a:pPr>
            <a:r>
              <a:rPr lang="en-US" b="0" i="0" dirty="0">
                <a:solidFill>
                  <a:srgbClr val="E4E6EB"/>
                </a:solidFill>
                <a:effectLst/>
                <a:latin typeface="inherit"/>
              </a:rPr>
              <a:t>As the British began preparations for their withdrawal from the American colonies at the end of the Revolutionary War in 1783, they sought land on which to settle the white and Black Loyalists who were displaced by the war. Their search led them to the largely unoccupied, unsettled province of Nova Scotia in Canada.</a:t>
            </a:r>
          </a:p>
          <a:p>
            <a:pPr marL="171450" indent="-171450" algn="l">
              <a:buFont typeface="Arial" panose="020B0604020202020204" pitchFamily="34" charset="0"/>
              <a:buChar char="•"/>
            </a:pPr>
            <a:endParaRPr lang="en-US" b="0" i="0" dirty="0">
              <a:solidFill>
                <a:srgbClr val="E4E6EB"/>
              </a:solidFill>
              <a:effectLst/>
              <a:latin typeface="inherit"/>
            </a:endParaRPr>
          </a:p>
          <a:p>
            <a:pPr marL="171450" indent="-171450" algn="l">
              <a:buFont typeface="Arial" panose="020B0604020202020204" pitchFamily="34" charset="0"/>
              <a:buChar char="•"/>
            </a:pPr>
            <a:r>
              <a:rPr lang="en-US" b="0" i="0" dirty="0">
                <a:solidFill>
                  <a:srgbClr val="E4E6EB"/>
                </a:solidFill>
                <a:effectLst/>
                <a:latin typeface="inherit"/>
              </a:rPr>
              <a:t>The first Black Loyalists—men, their wives and children--arrived in Halifax and other Maritime ports in the summer of 1783. Since they had fought for the British Crown and were promised the same rights, privileges and freedom that their white counterparts were to receive, they expected land and to be incorporated into the provincial political structure. They were, however, betrayed by the colonial government which initially provided neither land or respected their political or civil rights. Some British Army officers suggested the Black Loyalists be used as ransom for the British prisoners still held by the Americans. Civilian Loyalists, including many slaveholders from the thirteen colonies, argued that the blacks should be re-enslaved.</a:t>
            </a:r>
          </a:p>
          <a:p>
            <a:pPr marL="171450" indent="-171450" algn="l">
              <a:buFont typeface="Arial" panose="020B0604020202020204" pitchFamily="34" charset="0"/>
              <a:buChar char="•"/>
            </a:pPr>
            <a:endParaRPr lang="en-US" b="0" i="0" dirty="0">
              <a:solidFill>
                <a:srgbClr val="E4E6EB"/>
              </a:solidFill>
              <a:effectLst/>
              <a:latin typeface="inherit"/>
            </a:endParaRPr>
          </a:p>
          <a:p>
            <a:pPr marL="171450" indent="-171450" algn="l">
              <a:buFont typeface="Arial" panose="020B0604020202020204" pitchFamily="34" charset="0"/>
              <a:buChar char="•"/>
            </a:pPr>
            <a:r>
              <a:rPr lang="en-US" b="0" i="0" dirty="0">
                <a:solidFill>
                  <a:srgbClr val="E4E6EB"/>
                </a:solidFill>
                <a:effectLst/>
                <a:latin typeface="inherit"/>
              </a:rPr>
              <a:t>During this period of vulnerability, the black migrants became the source of cheap </a:t>
            </a:r>
            <a:r>
              <a:rPr lang="en-US" b="0" i="0" dirty="0" err="1">
                <a:solidFill>
                  <a:srgbClr val="E4E6EB"/>
                </a:solidFill>
                <a:effectLst/>
                <a:latin typeface="inherit"/>
              </a:rPr>
              <a:t>labour</a:t>
            </a:r>
            <a:r>
              <a:rPr lang="en-US" b="0" i="0" dirty="0">
                <a:solidFill>
                  <a:srgbClr val="E4E6EB"/>
                </a:solidFill>
                <a:effectLst/>
                <a:latin typeface="inherit"/>
              </a:rPr>
              <a:t> for the more prosperous Nova Scotians, often scrambling to survive by any means available to them. Black Loyalists, however, pressured the colonial government of Nova Scotia to honour its commitment to them. Many held certificates signed by British General Samuel Birch, guaranteeing their freedom, and a promise that a small plot of land would be waiting for them.</a:t>
            </a:r>
          </a:p>
          <a:p>
            <a:pPr marL="171450" indent="-171450" algn="l">
              <a:buFont typeface="Arial" panose="020B0604020202020204" pitchFamily="34" charset="0"/>
              <a:buChar char="•"/>
            </a:pPr>
            <a:endParaRPr lang="en-US" b="0" i="0" dirty="0">
              <a:solidFill>
                <a:srgbClr val="E4E6EB"/>
              </a:solidFill>
              <a:effectLst/>
              <a:latin typeface="inherit"/>
            </a:endParaRPr>
          </a:p>
          <a:p>
            <a:pPr marL="171450" indent="-171450" algn="l">
              <a:buFont typeface="Arial" panose="020B0604020202020204" pitchFamily="34" charset="0"/>
              <a:buChar char="•"/>
            </a:pPr>
            <a:r>
              <a:rPr lang="en-US" b="0" i="0" dirty="0">
                <a:solidFill>
                  <a:srgbClr val="E4E6EB"/>
                </a:solidFill>
                <a:effectLst/>
                <a:latin typeface="inherit"/>
              </a:rPr>
              <a:t>In September 1783, the colonial government finally provided land. Seven companies of black pioneers were led by their black commander, Colonel Stephen </a:t>
            </a:r>
            <a:r>
              <a:rPr lang="en-US" b="0" i="0" dirty="0" err="1">
                <a:solidFill>
                  <a:srgbClr val="E4E6EB"/>
                </a:solidFill>
                <a:effectLst/>
                <a:latin typeface="inherit"/>
              </a:rPr>
              <a:t>Blucke</a:t>
            </a:r>
            <a:r>
              <a:rPr lang="en-US" b="0" i="0" dirty="0">
                <a:solidFill>
                  <a:srgbClr val="E4E6EB"/>
                </a:solidFill>
                <a:effectLst/>
                <a:latin typeface="inherit"/>
              </a:rPr>
              <a:t> to the new settlement, which they named </a:t>
            </a:r>
            <a:r>
              <a:rPr lang="en-US" b="0" i="0" dirty="0" err="1">
                <a:solidFill>
                  <a:srgbClr val="E4E6EB"/>
                </a:solidFill>
                <a:effectLst/>
                <a:latin typeface="inherit"/>
              </a:rPr>
              <a:t>Birchtown</a:t>
            </a:r>
            <a:r>
              <a:rPr lang="en-US" b="0" i="0" dirty="0">
                <a:solidFill>
                  <a:srgbClr val="E4E6EB"/>
                </a:solidFill>
                <a:effectLst/>
                <a:latin typeface="inherit"/>
              </a:rPr>
              <a:t> in honour of General Samuel Birch. These settlers became known as the </a:t>
            </a:r>
            <a:r>
              <a:rPr lang="en-US" b="0" i="0" dirty="0" err="1">
                <a:solidFill>
                  <a:srgbClr val="E4E6EB"/>
                </a:solidFill>
                <a:effectLst/>
                <a:latin typeface="inherit"/>
              </a:rPr>
              <a:t>Birchtown</a:t>
            </a:r>
            <a:r>
              <a:rPr lang="en-US" b="0" i="0" dirty="0">
                <a:solidFill>
                  <a:srgbClr val="E4E6EB"/>
                </a:solidFill>
                <a:effectLst/>
                <a:latin typeface="inherit"/>
              </a:rPr>
              <a:t> Black Loyalists. </a:t>
            </a:r>
            <a:r>
              <a:rPr lang="en-US" b="0" i="0" dirty="0" err="1">
                <a:solidFill>
                  <a:srgbClr val="E4E6EB"/>
                </a:solidFill>
                <a:effectLst/>
                <a:latin typeface="inherit"/>
              </a:rPr>
              <a:t>Birchtown</a:t>
            </a:r>
            <a:r>
              <a:rPr lang="en-US" b="0" i="0" dirty="0">
                <a:solidFill>
                  <a:srgbClr val="E4E6EB"/>
                </a:solidFill>
                <a:effectLst/>
                <a:latin typeface="inherit"/>
              </a:rPr>
              <a:t> soon became the destination of choice for many isolated communities of blacks and refugees. The population ranged from 1,500 to 2,000 people, more than half of the Black Loyalists in Nova Scotia.</a:t>
            </a:r>
          </a:p>
          <a:p>
            <a:pPr marL="171450" indent="-171450" algn="l">
              <a:buFont typeface="Arial" panose="020B0604020202020204" pitchFamily="34" charset="0"/>
              <a:buChar char="•"/>
            </a:pPr>
            <a:endParaRPr lang="en-US" b="0" i="0" dirty="0">
              <a:solidFill>
                <a:srgbClr val="E4E6EB"/>
              </a:solidFill>
              <a:effectLst/>
              <a:latin typeface="inherit"/>
            </a:endParaRPr>
          </a:p>
          <a:p>
            <a:pPr marL="171450" indent="-171450" algn="l">
              <a:buFont typeface="Arial" panose="020B0604020202020204" pitchFamily="34" charset="0"/>
              <a:buChar char="•"/>
            </a:pPr>
            <a:r>
              <a:rPr lang="en-US" b="0" i="0" dirty="0" err="1">
                <a:solidFill>
                  <a:srgbClr val="E4E6EB"/>
                </a:solidFill>
                <a:effectLst/>
                <a:latin typeface="inherit"/>
              </a:rPr>
              <a:t>Birchtown</a:t>
            </a:r>
            <a:r>
              <a:rPr lang="en-US" b="0" i="0" dirty="0">
                <a:solidFill>
                  <a:srgbClr val="E4E6EB"/>
                </a:solidFill>
                <a:effectLst/>
                <a:latin typeface="inherit"/>
              </a:rPr>
              <a:t>, however, soon proved unsuitable. The community was situated on the rocky side of the Halifax </a:t>
            </a:r>
            <a:r>
              <a:rPr lang="en-US" b="0" i="0" dirty="0" err="1">
                <a:solidFill>
                  <a:srgbClr val="E4E6EB"/>
                </a:solidFill>
                <a:effectLst/>
                <a:latin typeface="inherit"/>
              </a:rPr>
              <a:t>harbour</a:t>
            </a:r>
            <a:r>
              <a:rPr lang="en-US" b="0" i="0" dirty="0">
                <a:solidFill>
                  <a:srgbClr val="E4E6EB"/>
                </a:solidFill>
                <a:effectLst/>
                <a:latin typeface="inherit"/>
              </a:rPr>
              <a:t>, and was virtually surrounded by a large swamp. The available farmland was mostly rocky barren soil. The Black Loyalists were left to work this area for nearly a decade with virtually no livestock, guns or ammunition for hunting, lumber for housing or capital or credit for supplies. Ultimately these liabilities took its toll on the settlers.</a:t>
            </a:r>
          </a:p>
          <a:p>
            <a:pPr marL="171450" indent="-171450" algn="l">
              <a:buFont typeface="Arial" panose="020B0604020202020204" pitchFamily="34" charset="0"/>
              <a:buChar char="•"/>
            </a:pPr>
            <a:endParaRPr lang="en-US" b="0" i="0" dirty="0">
              <a:solidFill>
                <a:srgbClr val="E4E6EB"/>
              </a:solidFill>
              <a:effectLst/>
              <a:latin typeface="inherit"/>
            </a:endParaRPr>
          </a:p>
          <a:p>
            <a:pPr marL="171450" indent="-171450" algn="l">
              <a:buFont typeface="Arial" panose="020B0604020202020204" pitchFamily="34" charset="0"/>
              <a:buChar char="•"/>
            </a:pPr>
            <a:r>
              <a:rPr lang="en-US" b="0" i="0" dirty="0">
                <a:solidFill>
                  <a:srgbClr val="E4E6EB"/>
                </a:solidFill>
                <a:effectLst/>
                <a:latin typeface="inherit"/>
              </a:rPr>
              <a:t>In 1791, Thomas Peters, a Pioneer sergeant, journeyed to London to lodge a formal complaint about the injustices black settlers were suffering in Nova Scotia. While in London, Peters met with the chairman of the Sierra Leone Company and was able to negotiate the free passage of approximately 1,200 black Nova Scotian residents to the west coast of Africa, where they would help establish a free black colony. Consequentially, </a:t>
            </a:r>
            <a:r>
              <a:rPr lang="en-US" b="0" i="0" dirty="0" err="1">
                <a:solidFill>
                  <a:srgbClr val="E4E6EB"/>
                </a:solidFill>
                <a:effectLst/>
                <a:latin typeface="inherit"/>
              </a:rPr>
              <a:t>Birchtown</a:t>
            </a:r>
            <a:r>
              <a:rPr lang="en-US" b="0" i="0" dirty="0">
                <a:solidFill>
                  <a:srgbClr val="E4E6EB"/>
                </a:solidFill>
                <a:effectLst/>
                <a:latin typeface="inherit"/>
              </a:rPr>
              <a:t> was mostly depopulated by 1792 as nearly all of the people who had a choice left for Africa. Colonel Stephen </a:t>
            </a:r>
            <a:r>
              <a:rPr lang="en-US" b="0" i="0" dirty="0" err="1">
                <a:solidFill>
                  <a:srgbClr val="E4E6EB"/>
                </a:solidFill>
                <a:effectLst/>
                <a:latin typeface="inherit"/>
              </a:rPr>
              <a:t>Blucke</a:t>
            </a:r>
            <a:r>
              <a:rPr lang="en-US" b="0" i="0" dirty="0">
                <a:solidFill>
                  <a:srgbClr val="E4E6EB"/>
                </a:solidFill>
                <a:effectLst/>
                <a:latin typeface="inherit"/>
              </a:rPr>
              <a:t> and about 50 families remained but most of them gradually moved away over the years to Halifax and other cities.</a:t>
            </a:r>
          </a:p>
          <a:p>
            <a:pPr marL="171450" indent="-171450" algn="l">
              <a:buFont typeface="Arial" panose="020B0604020202020204" pitchFamily="34" charset="0"/>
              <a:buChar char="•"/>
            </a:pPr>
            <a:endParaRPr lang="en-US" b="0" i="0" dirty="0">
              <a:solidFill>
                <a:srgbClr val="E4E6EB"/>
              </a:solidFill>
              <a:effectLst/>
              <a:latin typeface="inherit"/>
            </a:endParaRPr>
          </a:p>
          <a:p>
            <a:pPr marL="171450" indent="-171450" algn="l">
              <a:buFont typeface="Arial" panose="020B0604020202020204" pitchFamily="34" charset="0"/>
              <a:buChar char="•"/>
            </a:pPr>
            <a:r>
              <a:rPr lang="en-US" b="0" i="0" dirty="0">
                <a:solidFill>
                  <a:srgbClr val="E4E6EB"/>
                </a:solidFill>
                <a:effectLst/>
                <a:latin typeface="inherit"/>
              </a:rPr>
              <a:t>Today most of </a:t>
            </a:r>
            <a:r>
              <a:rPr lang="en-US" b="0" i="0" dirty="0" err="1">
                <a:solidFill>
                  <a:srgbClr val="E4E6EB"/>
                </a:solidFill>
                <a:effectLst/>
                <a:latin typeface="inherit"/>
              </a:rPr>
              <a:t>Birchtown's</a:t>
            </a:r>
            <a:r>
              <a:rPr lang="en-US" b="0" i="0" dirty="0">
                <a:solidFill>
                  <a:srgbClr val="E4E6EB"/>
                </a:solidFill>
                <a:effectLst/>
                <a:latin typeface="inherit"/>
              </a:rPr>
              <a:t> residents are white. Nonetheless it is the home of the Black Loyalist Society. There is a National Heritage Monument on the site of the original </a:t>
            </a:r>
            <a:r>
              <a:rPr lang="en-US" b="0" i="0" dirty="0" err="1">
                <a:solidFill>
                  <a:srgbClr val="E4E6EB"/>
                </a:solidFill>
                <a:effectLst/>
                <a:latin typeface="inherit"/>
              </a:rPr>
              <a:t>Birchtown</a:t>
            </a:r>
            <a:r>
              <a:rPr lang="en-US" b="0" i="0" dirty="0">
                <a:solidFill>
                  <a:srgbClr val="E4E6EB"/>
                </a:solidFill>
                <a:effectLst/>
                <a:latin typeface="inherit"/>
              </a:rPr>
              <a:t> cemetery and a small museum in a 19th Century school.</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b="0" i="0" dirty="0">
                <a:solidFill>
                  <a:srgbClr val="E4E6EB"/>
                </a:solidFill>
                <a:effectLst/>
                <a:latin typeface="Segoe UI Historic" panose="020B0502040204020203" pitchFamily="34" charset="0"/>
              </a:rPr>
              <a:t>- </a:t>
            </a:r>
            <a:r>
              <a:rPr lang="en-CA" b="0" i="0" u="none" strike="noStrike" dirty="0">
                <a:solidFill>
                  <a:srgbClr val="E4E6EB"/>
                </a:solidFill>
                <a:effectLst/>
                <a:latin typeface="inherit"/>
              </a:rPr>
              <a:t>blackpast.org</a:t>
            </a:r>
          </a:p>
          <a:p>
            <a:pPr marL="171450" indent="-171450">
              <a:buFont typeface="Arial" panose="020B0604020202020204" pitchFamily="34" charset="0"/>
              <a:buChar char="•"/>
            </a:pPr>
            <a:endParaRPr lang="en-CA" b="0" i="0" u="none" strike="noStrike" dirty="0">
              <a:solidFill>
                <a:srgbClr val="E4E6EB"/>
              </a:solidFill>
              <a:effectLst/>
              <a:latin typeface="inherit"/>
            </a:endParaRPr>
          </a:p>
          <a:p>
            <a:pPr marL="171450" indent="-171450">
              <a:buFont typeface="Arial" panose="020B0604020202020204" pitchFamily="34" charset="0"/>
              <a:buChar char="•"/>
            </a:pPr>
            <a:endParaRPr lang="en-CA" b="0" i="0" u="none" strike="noStrike" dirty="0">
              <a:solidFill>
                <a:srgbClr val="E4E6EB"/>
              </a:solidFill>
              <a:effectLst/>
              <a:latin typeface="inherit"/>
            </a:endParaRPr>
          </a:p>
          <a:p>
            <a:pPr algn="l"/>
            <a:r>
              <a:rPr lang="en-US" b="1" i="0" u="none" strike="noStrike" dirty="0">
                <a:solidFill>
                  <a:schemeClr val="bg1"/>
                </a:solidFill>
                <a:effectLst/>
                <a:latin typeface="Avenir"/>
                <a:hlinkClick r:id="rId3">
                  <a:extLst>
                    <a:ext uri="{A12FA001-AC4F-418D-AE19-62706E023703}">
                      <ahyp:hlinkClr xmlns:ahyp="http://schemas.microsoft.com/office/drawing/2018/hyperlinkcolor" val="tx"/>
                    </a:ext>
                  </a:extLst>
                </a:hlinkClick>
              </a:rPr>
              <a:t>Black Nova Scotians</a:t>
            </a:r>
          </a:p>
          <a:p>
            <a:pPr algn="l"/>
            <a:r>
              <a:rPr lang="en-US" b="0" i="0" u="none" strike="noStrike" dirty="0">
                <a:solidFill>
                  <a:schemeClr val="bg1"/>
                </a:solidFill>
                <a:effectLst/>
                <a:latin typeface="Avenir"/>
                <a:hlinkClick r:id="rId3">
                  <a:extLst>
                    <a:ext uri="{A12FA001-AC4F-418D-AE19-62706E023703}">
                      <ahyp:hlinkClr xmlns:ahyp="http://schemas.microsoft.com/office/drawing/2018/hyperlinkcolor" val="tx"/>
                    </a:ext>
                  </a:extLst>
                </a:hlinkClick>
              </a:rPr>
              <a:t>The earliest known image of a Black Nova Scotian, in British Canada, in 1788. He was a wood cutter in Shelburne, Province of Nova Scotia</a:t>
            </a:r>
          </a:p>
          <a:p>
            <a:pPr algn="l"/>
            <a:r>
              <a:rPr lang="en-US" b="0" i="0" u="none" strike="noStrike" dirty="0">
                <a:solidFill>
                  <a:schemeClr val="bg1"/>
                </a:solidFill>
                <a:effectLst/>
                <a:latin typeface="Avenir"/>
                <a:hlinkClick r:id="rId3">
                  <a:extLst>
                    <a:ext uri="{A12FA001-AC4F-418D-AE19-62706E023703}">
                      <ahyp:hlinkClr xmlns:ahyp="http://schemas.microsoft.com/office/drawing/2018/hyperlinkcolor" val="tx"/>
                    </a:ext>
                  </a:extLst>
                </a:hlinkClick>
              </a:rPr>
              <a:t>(by Captain William Booth, 1788 [Public domain], via Wikimedia Commons)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a:p>
        </p:txBody>
      </p:sp>
    </p:spTree>
    <p:extLst>
      <p:ext uri="{BB962C8B-B14F-4D97-AF65-F5344CB8AC3E}">
        <p14:creationId xmlns:p14="http://schemas.microsoft.com/office/powerpoint/2010/main" val="361896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393939"/>
                </a:solidFill>
                <a:effectLst/>
                <a:latin typeface="Avenir"/>
              </a:rPr>
              <a:t>Mathieu Da Costa (depending on the language of the documents that mention his name, also known as “Mateus Da Costa,” “Mathieu de </a:t>
            </a:r>
            <a:r>
              <a:rPr lang="en-US" b="0" i="0" dirty="0" err="1">
                <a:solidFill>
                  <a:srgbClr val="393939"/>
                </a:solidFill>
                <a:effectLst/>
                <a:latin typeface="Avenir"/>
              </a:rPr>
              <a:t>Coste</a:t>
            </a:r>
            <a:r>
              <a:rPr lang="en-US" b="0" i="0" dirty="0">
                <a:solidFill>
                  <a:srgbClr val="393939"/>
                </a:solidFill>
                <a:effectLst/>
                <a:latin typeface="Avenir"/>
              </a:rPr>
              <a:t>,” “Matheus de Cost” and “</a:t>
            </a:r>
            <a:r>
              <a:rPr lang="en-US" b="0" i="0" dirty="0" err="1">
                <a:solidFill>
                  <a:srgbClr val="393939"/>
                </a:solidFill>
                <a:effectLst/>
                <a:latin typeface="Avenir"/>
              </a:rPr>
              <a:t>een</a:t>
            </a:r>
            <a:r>
              <a:rPr lang="en-US" b="0" i="0" dirty="0">
                <a:solidFill>
                  <a:srgbClr val="393939"/>
                </a:solidFill>
                <a:effectLst/>
                <a:latin typeface="Avenir"/>
              </a:rPr>
              <a:t> Swart </a:t>
            </a:r>
            <a:r>
              <a:rPr lang="en-US" b="0" i="0" dirty="0" err="1">
                <a:solidFill>
                  <a:srgbClr val="393939"/>
                </a:solidFill>
                <a:effectLst/>
                <a:latin typeface="Avenir"/>
              </a:rPr>
              <a:t>genamd</a:t>
            </a:r>
            <a:r>
              <a:rPr lang="en-US" b="0" i="0" dirty="0">
                <a:solidFill>
                  <a:srgbClr val="393939"/>
                </a:solidFill>
                <a:effectLst/>
                <a:latin typeface="Avenir"/>
              </a:rPr>
              <a:t> </a:t>
            </a:r>
            <a:r>
              <a:rPr lang="en-US" b="0" i="0" dirty="0" err="1">
                <a:solidFill>
                  <a:srgbClr val="393939"/>
                </a:solidFill>
                <a:effectLst/>
                <a:latin typeface="Avenir"/>
              </a:rPr>
              <a:t>Matheu</a:t>
            </a:r>
            <a:r>
              <a:rPr lang="en-US" b="0" i="0" dirty="0">
                <a:solidFill>
                  <a:srgbClr val="393939"/>
                </a:solidFill>
                <a:effectLst/>
                <a:latin typeface="Avenir"/>
              </a:rPr>
              <a:t>”), interpreter (dates and places of birth and death unknown). Da Costa is one of the most fascinating and elusive figures in the early history of Canada. Historians consider him the first Black person known to have visited Canada, probably in the company of Pierre </a:t>
            </a:r>
            <a:r>
              <a:rPr lang="en-US" b="0" i="0" dirty="0" err="1">
                <a:solidFill>
                  <a:srgbClr val="393939"/>
                </a:solidFill>
                <a:effectLst/>
                <a:latin typeface="Avenir"/>
              </a:rPr>
              <a:t>Dugua</a:t>
            </a:r>
            <a:r>
              <a:rPr lang="en-US" b="0" i="0" dirty="0">
                <a:solidFill>
                  <a:srgbClr val="393939"/>
                </a:solidFill>
                <a:effectLst/>
                <a:latin typeface="Avenir"/>
              </a:rPr>
              <a:t> de Mons and Samuel de Champlain. But many aspects of his life remain unclear or unknown.</a:t>
            </a:r>
          </a:p>
          <a:p>
            <a:pPr marL="171450" indent="-171450">
              <a:buFont typeface="Arial" panose="020B0604020202020204" pitchFamily="34" charset="0"/>
              <a:buChar char="•"/>
            </a:pPr>
            <a:endParaRPr lang="en-US" b="0" i="0" dirty="0">
              <a:solidFill>
                <a:srgbClr val="393939"/>
              </a:solidFill>
              <a:effectLst/>
              <a:latin typeface="Avenir"/>
            </a:endParaRPr>
          </a:p>
          <a:p>
            <a:pPr marL="171450" indent="-171450">
              <a:buFont typeface="Arial" panose="020B0604020202020204" pitchFamily="34" charset="0"/>
              <a:buChar char="•"/>
            </a:pPr>
            <a:r>
              <a:rPr lang="en-US" b="0" i="0" dirty="0">
                <a:solidFill>
                  <a:srgbClr val="393939"/>
                </a:solidFill>
                <a:effectLst/>
                <a:latin typeface="Avenir"/>
              </a:rPr>
              <a:t>What is less clear, however, is how Da Costa ended up working as an interpreter for </a:t>
            </a:r>
            <a:r>
              <a:rPr lang="en-US" b="0" i="0" u="none" strike="noStrike" dirty="0">
                <a:effectLst/>
                <a:latin typeface="Avenir"/>
                <a:hlinkClick r:id="rId3"/>
              </a:rPr>
              <a:t>Indigenous peoples</a:t>
            </a:r>
            <a:r>
              <a:rPr lang="en-US" b="0" i="0" dirty="0">
                <a:solidFill>
                  <a:srgbClr val="393939"/>
                </a:solidFill>
                <a:effectLst/>
                <a:latin typeface="Avenir"/>
              </a:rPr>
              <a:t> in North America. Historians think that he may have used a Basque “pidgin” language (a fusion between Basque and the local Indigenous languages) commonly employed in trading along the Atlantic coast of North America, where the </a:t>
            </a:r>
            <a:r>
              <a:rPr lang="en-US" b="0" i="0" u="none" strike="noStrike" dirty="0">
                <a:effectLst/>
                <a:latin typeface="Avenir"/>
                <a:hlinkClick r:id="rId4"/>
              </a:rPr>
              <a:t>Basques</a:t>
            </a:r>
            <a:r>
              <a:rPr lang="en-US" b="0" i="0" dirty="0">
                <a:solidFill>
                  <a:srgbClr val="393939"/>
                </a:solidFill>
                <a:effectLst/>
                <a:latin typeface="Avenir"/>
              </a:rPr>
              <a:t> of northern Spain frequently came to fish. Many European voyagers, such as </a:t>
            </a:r>
            <a:r>
              <a:rPr lang="en-US" b="0" i="0" u="none" strike="noStrike" dirty="0">
                <a:effectLst/>
                <a:latin typeface="Avenir"/>
                <a:hlinkClick r:id="rId5"/>
              </a:rPr>
              <a:t>Marc </a:t>
            </a:r>
            <a:r>
              <a:rPr lang="en-US" b="0" i="0" u="none" strike="noStrike" dirty="0" err="1">
                <a:effectLst/>
                <a:latin typeface="Avenir"/>
                <a:hlinkClick r:id="rId5"/>
              </a:rPr>
              <a:t>Lescarbot</a:t>
            </a:r>
            <a:r>
              <a:rPr lang="en-US" b="0" i="0" dirty="0">
                <a:solidFill>
                  <a:srgbClr val="393939"/>
                </a:solidFill>
                <a:effectLst/>
                <a:latin typeface="Avenir"/>
              </a:rPr>
              <a:t>, mention the existence of such pidgin languages in the early 1600s. The </a:t>
            </a:r>
            <a:r>
              <a:rPr lang="en-US" b="0" i="0" u="none" strike="noStrike" dirty="0">
                <a:effectLst/>
                <a:latin typeface="Avenir"/>
                <a:hlinkClick r:id="rId6"/>
              </a:rPr>
              <a:t>Mi’kmaq</a:t>
            </a:r>
            <a:r>
              <a:rPr lang="en-US" b="0" i="0" dirty="0">
                <a:solidFill>
                  <a:srgbClr val="393939"/>
                </a:solidFill>
                <a:effectLst/>
                <a:latin typeface="Avenir"/>
              </a:rPr>
              <a:t> and the </a:t>
            </a:r>
            <a:r>
              <a:rPr lang="en-US" b="0" i="0" u="none" strike="noStrike" dirty="0">
                <a:effectLst/>
                <a:latin typeface="Avenir"/>
                <a:hlinkClick r:id="rId7"/>
              </a:rPr>
              <a:t>Innu</a:t>
            </a:r>
            <a:r>
              <a:rPr lang="en-US" b="0" i="0" dirty="0">
                <a:solidFill>
                  <a:srgbClr val="393939"/>
                </a:solidFill>
                <a:effectLst/>
                <a:latin typeface="Avenir"/>
              </a:rPr>
              <a:t>, who lived on the north shore of the St. Lawrence River, understood this dialect. It is also possible that Da Costa made some extended stays in the Americas and learned one or more Indigenous languages in the process — or even that he met North American Indigenous people in Europe and became familiar with some aspects of their languages.</a:t>
            </a:r>
          </a:p>
          <a:p>
            <a:pPr marL="171450" indent="-171450">
              <a:buFont typeface="Arial" panose="020B0604020202020204" pitchFamily="34" charset="0"/>
              <a:buChar char="•"/>
            </a:pPr>
            <a:r>
              <a:rPr lang="en-US" b="0" i="0" dirty="0">
                <a:solidFill>
                  <a:srgbClr val="393939"/>
                </a:solidFill>
                <a:effectLst/>
                <a:latin typeface="Avenir"/>
              </a:rPr>
              <a:t>Canadian Encyclopedia</a:t>
            </a:r>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11979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en-US" dirty="0">
                <a:ea typeface="ＭＳ Ｐゴシック" panose="020B0600070205080204" pitchFamily="34" charset="-128"/>
              </a:rPr>
              <a:t>Dominant ideologies usually reflect the interests of those in power – those who have more influence and control over the social institutions that spread these ideas.</a:t>
            </a:r>
          </a:p>
          <a:p>
            <a:pPr marL="171450" indent="-171450">
              <a:buFont typeface="Arial" panose="020B0604020202020204" pitchFamily="34" charset="0"/>
              <a:buChar char="•"/>
            </a:pPr>
            <a:r>
              <a:rPr lang="en-US" altLang="en-US" dirty="0">
                <a:ea typeface="ＭＳ Ｐゴシック" panose="020B0600070205080204" pitchFamily="34" charset="-128"/>
              </a:rPr>
              <a:t>As a result, many of us adopt dominant perspectives on social issues without even being aware that we are subscribing to a particular ideology.</a:t>
            </a:r>
          </a:p>
          <a:p>
            <a:pPr marL="171450" indent="-171450">
              <a:buFont typeface="Arial" panose="020B0604020202020204" pitchFamily="34" charset="0"/>
              <a:buChar char="•"/>
            </a:pPr>
            <a:r>
              <a:rPr lang="en-US" altLang="en-US" dirty="0">
                <a:ea typeface="ＭＳ Ｐゴシック" panose="020B0600070205080204" pitchFamily="34" charset="-128"/>
              </a:rPr>
              <a:t>They just seem like common sense.</a:t>
            </a:r>
          </a:p>
          <a:p>
            <a:pPr marL="171450" indent="-171450">
              <a:buFont typeface="Arial" panose="020B0604020202020204" pitchFamily="34" charset="0"/>
              <a:buChar char="•"/>
            </a:pPr>
            <a:r>
              <a:rPr lang="en-US" altLang="en-US" dirty="0">
                <a:ea typeface="ＭＳ Ｐゴシック" panose="020B0600070205080204" pitchFamily="34" charset="-128"/>
              </a:rPr>
              <a:t>This is because we have learned to talk and think about these issues in a particular way – through discourse.</a:t>
            </a:r>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14209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a:t>Discuss in a group what it means to be CANADIAN!</a:t>
            </a:r>
          </a:p>
          <a:p>
            <a:pPr marL="228600" indent="-228600">
              <a:buFont typeface="+mj-lt"/>
              <a:buAutoNum type="arabicPeriod"/>
            </a:pPr>
            <a:r>
              <a:rPr lang="en-CA" dirty="0"/>
              <a:t>What are some of the assumptions that you hold on what being Canadian is?</a:t>
            </a:r>
          </a:p>
          <a:p>
            <a:pPr marL="228600" indent="-228600">
              <a:buFont typeface="+mj-lt"/>
              <a:buAutoNum type="arabicPeriod"/>
            </a:pPr>
            <a:r>
              <a:rPr lang="en-US" b="0" i="0" dirty="0">
                <a:solidFill>
                  <a:srgbClr val="261D46"/>
                </a:solidFill>
                <a:effectLst/>
                <a:latin typeface="Montserrat" panose="02000505000000020004" pitchFamily="2" charset="0"/>
              </a:rPr>
              <a:t>What ideas, values and interests are being promoted by the dominant discourse of who is regarded as a Canadian?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3710214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1180430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a:p>
        </p:txBody>
      </p:sp>
    </p:spTree>
    <p:extLst>
      <p:ext uri="{BB962C8B-B14F-4D97-AF65-F5344CB8AC3E}">
        <p14:creationId xmlns:p14="http://schemas.microsoft.com/office/powerpoint/2010/main" val="731612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sz="1200" dirty="0">
                <a:ea typeface="ＭＳ Ｐゴシック" panose="020B0600070205080204" pitchFamily="34" charset="-128"/>
              </a:rPr>
              <a:t>Dominant discourses can be found in propaganda, cultural messages, and mass media.</a:t>
            </a:r>
          </a:p>
          <a:p>
            <a:pPr marL="171450" indent="-171450" eaLnBrk="1" hangingPunct="1">
              <a:buFont typeface="Arial" panose="020B0604020202020204" pitchFamily="34" charset="0"/>
              <a:buChar char="•"/>
            </a:pPr>
            <a:r>
              <a:rPr lang="en-US" altLang="en-US" sz="1200" dirty="0">
                <a:ea typeface="ＭＳ Ｐゴシック" panose="020B0600070205080204" pitchFamily="34" charset="-128"/>
              </a:rPr>
              <a:t>For example, in Canada, the dominant discourse that capitalism is the best economic system can be found in media, schools, and popular culture. </a:t>
            </a:r>
          </a:p>
          <a:p>
            <a:pPr marL="171450" indent="-171450" eaLnBrk="1" hangingPunct="1">
              <a:buFont typeface="Arial" panose="020B0604020202020204" pitchFamily="34" charset="0"/>
              <a:buChar char="•"/>
            </a:pPr>
            <a:r>
              <a:rPr lang="en-US" altLang="en-US" sz="1200" dirty="0">
                <a:ea typeface="ＭＳ Ｐゴシック" panose="020B0600070205080204" pitchFamily="34" charset="-128"/>
              </a:rPr>
              <a:t>It is promoted in business schools and publications and no other options are usually even mentioned. </a:t>
            </a:r>
          </a:p>
          <a:p>
            <a:pPr marL="171450" indent="-171450" eaLnBrk="1" hangingPunct="1">
              <a:buFont typeface="Arial" panose="020B0604020202020204" pitchFamily="34" charset="0"/>
              <a:buChar char="•"/>
            </a:pPr>
            <a:r>
              <a:rPr lang="en-US" altLang="en-US" sz="1200" dirty="0">
                <a:ea typeface="ＭＳ Ｐゴシック" panose="020B0600070205080204" pitchFamily="34" charset="-128"/>
              </a:rPr>
              <a:t>This narrows how we talk and think about economics. We disregard alternatives and accept the ideology that capitalism is the most democratic, fair, and effective way to organize the economy.</a:t>
            </a:r>
          </a:p>
          <a:p>
            <a:pPr marL="171450" indent="-171450" eaLnBrk="1" hangingPunct="1">
              <a:buFont typeface="Arial" panose="020B0604020202020204" pitchFamily="34" charset="0"/>
              <a:buChar char="•"/>
            </a:pPr>
            <a:r>
              <a:rPr lang="en-US" b="0" i="0" dirty="0">
                <a:solidFill>
                  <a:srgbClr val="464646"/>
                </a:solidFill>
                <a:effectLst/>
                <a:latin typeface="Montserrat" panose="02000505000000020004" pitchFamily="2" charset="0"/>
              </a:rPr>
              <a:t>Dominant discourses tend to hide negative realities. </a:t>
            </a:r>
            <a:endParaRPr lang="en-US" altLang="en-US" sz="1200"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19</a:t>
            </a:fld>
            <a:endParaRPr lang="en-CA"/>
          </a:p>
        </p:txBody>
      </p:sp>
    </p:spTree>
    <p:extLst>
      <p:ext uri="{BB962C8B-B14F-4D97-AF65-F5344CB8AC3E}">
        <p14:creationId xmlns:p14="http://schemas.microsoft.com/office/powerpoint/2010/main" val="2941120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430213"/>
            <a:ext cx="7304088" cy="4108450"/>
          </a:xfrm>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Acknowledgement of Traditional Lands</a:t>
            </a:r>
          </a:p>
          <a:p>
            <a:pPr marL="241653" indent="-241653">
              <a:buFont typeface="Arial" panose="020B0604020202020204" pitchFamily="34" charset="0"/>
              <a:buChar char="•"/>
            </a:pPr>
            <a:r>
              <a:rPr lang="en-US" b="0" i="0" dirty="0">
                <a:effectLst/>
                <a:latin typeface="Calibri" panose="020F0502020204030204" pitchFamily="34" charset="0"/>
              </a:rPr>
              <a:t>Centennial is proud to be a part of a rich history of education in this province and in this city.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on the treaty lands and territory of the Mississauga’s of the Credit First Nation</a:t>
            </a:r>
            <a:br>
              <a:rPr lang="en-US" b="0" i="0" dirty="0">
                <a:effectLst/>
                <a:latin typeface="Calibri" panose="020F0502020204030204" pitchFamily="34" charset="0"/>
              </a:rPr>
            </a:br>
            <a:r>
              <a:rPr lang="en-US" b="0" i="0" dirty="0">
                <a:effectLst/>
                <a:latin typeface="Calibri" panose="020F0502020204030204" pitchFamily="34" charset="0"/>
              </a:rPr>
              <a:t>and pay tribute to their legacy and the legacy of all First Peoples of Canada, as we strengthen ties with</a:t>
            </a:r>
            <a:br>
              <a:rPr lang="en-US" b="0" i="0" dirty="0">
                <a:effectLst/>
                <a:latin typeface="Calibri" panose="020F0502020204030204" pitchFamily="34" charset="0"/>
              </a:rPr>
            </a:br>
            <a:r>
              <a:rPr lang="en-US" b="0" i="0" dirty="0">
                <a:effectLst/>
                <a:latin typeface="Calibri" panose="020F0502020204030204" pitchFamily="34" charset="0"/>
              </a:rPr>
              <a:t>the communities we serve and build the future through learning and through our graduates.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Today the traditional meeting place of Toronto is still home to many Indigenous People from across Turtle Island and</a:t>
            </a:r>
            <a:br>
              <a:rPr lang="en-US" b="0" i="0" dirty="0">
                <a:effectLst/>
                <a:latin typeface="Calibri" panose="020F0502020204030204" pitchFamily="34" charset="0"/>
              </a:rPr>
            </a:br>
            <a:r>
              <a:rPr lang="en-US" b="0" i="0" dirty="0">
                <a:effectLst/>
                <a:latin typeface="Calibri" panose="020F0502020204030204" pitchFamily="34" charset="0"/>
              </a:rPr>
              <a:t>we are grateful to have the opportunity to work in the communities that have grown in the treaty lands of the Mississauga’s.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all treaty people and accept our responsibility to honor all our relations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260902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en-US" dirty="0">
                <a:ea typeface="ＭＳ Ｐゴシック" panose="020B0600070205080204" pitchFamily="34" charset="-128"/>
              </a:rPr>
              <a:t>All ideologies exist in relation to each other.</a:t>
            </a:r>
          </a:p>
          <a:p>
            <a:pPr marL="171450" indent="-171450">
              <a:buFont typeface="Arial" panose="020B0604020202020204" pitchFamily="34" charset="0"/>
              <a:buChar char="•"/>
            </a:pPr>
            <a:r>
              <a:rPr lang="en-US" altLang="en-US" dirty="0">
                <a:ea typeface="ＭＳ Ｐゴシック" panose="020B0600070205080204" pitchFamily="34" charset="-128"/>
              </a:rPr>
              <a:t>Different ideologies compete to establish their vision of the best ways to organize society – including the best ways to understand and address social problems.</a:t>
            </a:r>
          </a:p>
          <a:p>
            <a:pPr marL="171450" indent="-171450">
              <a:buFont typeface="Arial" panose="020B0604020202020204" pitchFamily="34" charset="0"/>
              <a:buChar char="•"/>
            </a:pPr>
            <a:r>
              <a:rPr lang="en-US" altLang="en-US" dirty="0">
                <a:ea typeface="ＭＳ Ｐゴシック" panose="020B0600070205080204" pitchFamily="34" charset="-128"/>
              </a:rPr>
              <a:t>But certain ideologies resonate more strongly because they are reinforced through social institutions. We come to call these </a:t>
            </a:r>
            <a:r>
              <a:rPr lang="en-US" altLang="en-US" i="1" dirty="0">
                <a:ea typeface="ＭＳ Ｐゴシック" panose="020B0600070205080204" pitchFamily="34" charset="-128"/>
              </a:rPr>
              <a:t>dominant ideologies</a:t>
            </a:r>
            <a:r>
              <a:rPr lang="en-US" altLang="en-US" dirty="0">
                <a:ea typeface="ＭＳ Ｐゴシック" panose="020B0600070205080204" pitchFamily="34" charset="-128"/>
              </a:rPr>
              <a:t>.</a:t>
            </a:r>
          </a:p>
          <a:p>
            <a:pPr marL="171450" indent="-171450">
              <a:buFont typeface="Arial" panose="020B0604020202020204" pitchFamily="34" charset="0"/>
              <a:buChar char="•"/>
            </a:pPr>
            <a:r>
              <a:rPr lang="en-US" altLang="en-US" dirty="0">
                <a:ea typeface="ＭＳ Ｐゴシック" panose="020B0600070205080204" pitchFamily="34" charset="-128"/>
              </a:rPr>
              <a:t>For example, capitalism is a dominant ideology in North America. Even though we may debate the nature and private ownership and profit, very few question its place as the best economic system available. </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a:p>
        </p:txBody>
      </p:sp>
    </p:spTree>
    <p:extLst>
      <p:ext uri="{BB962C8B-B14F-4D97-AF65-F5344CB8AC3E}">
        <p14:creationId xmlns:p14="http://schemas.microsoft.com/office/powerpoint/2010/main" val="1756022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capitalism</a:t>
            </a:r>
            <a:r>
              <a:rPr lang="en-US" altLang="en-US" dirty="0">
                <a:ea typeface="ＭＳ Ｐゴシック" panose="020B0600070205080204" pitchFamily="34" charset="-128"/>
              </a:rPr>
              <a:t> is a dominant ideology in North America. Even though we may debate the nature and private ownership and profit, very few question its place as the best economic system available. </a:t>
            </a:r>
          </a:p>
          <a:p>
            <a:pPr marL="171450" indent="-171450">
              <a:buFont typeface="Arial" panose="020B0604020202020204" pitchFamily="34" charset="0"/>
              <a:buChar char="•"/>
            </a:pPr>
            <a:r>
              <a:rPr lang="en-US" altLang="en-US" dirty="0">
                <a:ea typeface="ＭＳ Ｐゴシック" panose="020B0600070205080204" pitchFamily="34" charset="-128"/>
              </a:rPr>
              <a:t>Where as </a:t>
            </a:r>
            <a:r>
              <a:rPr lang="en-US" altLang="en-US" b="1" dirty="0">
                <a:ea typeface="ＭＳ Ｐゴシック" panose="020B0600070205080204" pitchFamily="34" charset="-128"/>
              </a:rPr>
              <a:t>socialism </a:t>
            </a:r>
            <a:r>
              <a:rPr lang="en-US" altLang="en-US" dirty="0">
                <a:ea typeface="ＭＳ Ｐゴシック" panose="020B0600070205080204" pitchFamily="34" charset="-128"/>
              </a:rPr>
              <a:t>is a dominant ideology in the East i.e. China whereby the social construct of oneness is dominant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1291322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en-US" dirty="0">
                <a:ea typeface="ＭＳ Ｐゴシック" panose="020B0600070205080204" pitchFamily="34" charset="-128"/>
              </a:rPr>
              <a:t>Dominant ideologies usually reflect the interests of those in power – those who have more influence and control over the social institutions that spread these ideas.</a:t>
            </a:r>
          </a:p>
          <a:p>
            <a:pPr marL="171450" indent="-171450">
              <a:buFont typeface="Arial" panose="020B0604020202020204" pitchFamily="34" charset="0"/>
              <a:buChar char="•"/>
            </a:pPr>
            <a:r>
              <a:rPr lang="en-US" altLang="en-US" dirty="0">
                <a:ea typeface="ＭＳ Ｐゴシック" panose="020B0600070205080204" pitchFamily="34" charset="-128"/>
              </a:rPr>
              <a:t>As a result, many of us adopt dominant perspectives on social issues without even being aware that we are subscribing to a particular ideology.</a:t>
            </a:r>
          </a:p>
          <a:p>
            <a:pPr marL="171450" indent="-171450">
              <a:buFont typeface="Arial" panose="020B0604020202020204" pitchFamily="34" charset="0"/>
              <a:buChar char="•"/>
            </a:pPr>
            <a:r>
              <a:rPr lang="en-US" altLang="en-US" dirty="0">
                <a:ea typeface="ＭＳ Ｐゴシック" panose="020B0600070205080204" pitchFamily="34" charset="-128"/>
              </a:rPr>
              <a:t>They just seem like common sense.</a:t>
            </a:r>
          </a:p>
          <a:p>
            <a:pPr marL="171450" indent="-171450">
              <a:buFont typeface="Arial" panose="020B0604020202020204" pitchFamily="34" charset="0"/>
              <a:buChar char="•"/>
            </a:pPr>
            <a:r>
              <a:rPr lang="en-US" altLang="en-US" dirty="0">
                <a:ea typeface="ＭＳ Ｐゴシック" panose="020B0600070205080204" pitchFamily="34" charset="-128"/>
              </a:rPr>
              <a:t>This is because we have learned to talk and think about these issues in a particular way – through discourse.</a:t>
            </a:r>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3511373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dirty="0">
                <a:ea typeface="ＭＳ Ｐゴシック" panose="020B0600070205080204" pitchFamily="34" charset="-128"/>
              </a:rPr>
              <a:t>Ideologies are shaped through discourse</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Discourse refers to a way of talking and thinking about a particular topic or subject. </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Different occupations and professions will have their own discourses – i.e., their own vocabulary and way of thinking about particular issues.  </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Students in IT, for example, will have a specialized vocabulary as will students in engineering, nursing, and robotics.   </a:t>
            </a:r>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a:p>
        </p:txBody>
      </p:sp>
    </p:spTree>
    <p:extLst>
      <p:ext uri="{BB962C8B-B14F-4D97-AF65-F5344CB8AC3E}">
        <p14:creationId xmlns:p14="http://schemas.microsoft.com/office/powerpoint/2010/main" val="90196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sz="1200" dirty="0">
                <a:ea typeface="ＭＳ Ｐゴシック" panose="020B0600070205080204" pitchFamily="34" charset="-128"/>
              </a:rPr>
              <a:t>Dominant discourses can be found in propaganda, cultural messages, and mass media.</a:t>
            </a:r>
          </a:p>
          <a:p>
            <a:pPr marL="171450" indent="-171450" eaLnBrk="1" hangingPunct="1">
              <a:buFont typeface="Arial" panose="020B0604020202020204" pitchFamily="34" charset="0"/>
              <a:buChar char="•"/>
            </a:pPr>
            <a:r>
              <a:rPr lang="en-US" altLang="en-US" sz="1200" dirty="0">
                <a:ea typeface="ＭＳ Ｐゴシック" panose="020B0600070205080204" pitchFamily="34" charset="-128"/>
              </a:rPr>
              <a:t>For example, in Canada, the dominant discourse that capitalism is the best economic system can be found in media, schools, and popular culture. </a:t>
            </a:r>
          </a:p>
          <a:p>
            <a:pPr marL="171450" indent="-171450" eaLnBrk="1" hangingPunct="1">
              <a:buFont typeface="Arial" panose="020B0604020202020204" pitchFamily="34" charset="0"/>
              <a:buChar char="•"/>
            </a:pPr>
            <a:r>
              <a:rPr lang="en-US" altLang="en-US" sz="1200" dirty="0">
                <a:ea typeface="ＭＳ Ｐゴシック" panose="020B0600070205080204" pitchFamily="34" charset="-128"/>
              </a:rPr>
              <a:t>It is promoted in business schools and publications and no other options are usually even mentioned. </a:t>
            </a:r>
          </a:p>
          <a:p>
            <a:pPr marL="171450" indent="-171450" eaLnBrk="1" hangingPunct="1">
              <a:buFont typeface="Arial" panose="020B0604020202020204" pitchFamily="34" charset="0"/>
              <a:buChar char="•"/>
            </a:pPr>
            <a:r>
              <a:rPr lang="en-US" altLang="en-US" sz="1200" dirty="0">
                <a:ea typeface="ＭＳ Ｐゴシック" panose="020B0600070205080204" pitchFamily="34" charset="-128"/>
              </a:rPr>
              <a:t>This narrows how we talk and think about economics. We disregard alternatives and accept the ideology that capitalism is the most democratic, fair, and effective way to organize the economy.</a:t>
            </a:r>
          </a:p>
          <a:p>
            <a:pPr marL="171450" indent="-171450" eaLnBrk="1" hangingPunct="1">
              <a:buFont typeface="Arial" panose="020B0604020202020204" pitchFamily="34" charset="0"/>
              <a:buChar char="•"/>
            </a:pPr>
            <a:r>
              <a:rPr lang="en-US" b="0" i="0" dirty="0">
                <a:solidFill>
                  <a:srgbClr val="464646"/>
                </a:solidFill>
                <a:effectLst/>
                <a:latin typeface="Montserrat" panose="02000505000000020004" pitchFamily="2" charset="0"/>
              </a:rPr>
              <a:t>Dominant discourses tend to hide negative realities. </a:t>
            </a:r>
            <a:endParaRPr lang="en-US" altLang="en-US" sz="1200"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a:p>
        </p:txBody>
      </p:sp>
    </p:spTree>
    <p:extLst>
      <p:ext uri="{BB962C8B-B14F-4D97-AF65-F5344CB8AC3E}">
        <p14:creationId xmlns:p14="http://schemas.microsoft.com/office/powerpoint/2010/main" val="424871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CA" dirty="0"/>
              <a:t>IDEOLOGICAL  FRAMEWORK </a:t>
            </a:r>
            <a:br>
              <a:rPr lang="en-CA" dirty="0"/>
            </a:br>
            <a:endParaRPr lang="en-US" altLang="en-US" dirty="0">
              <a:ea typeface="ＭＳ Ｐゴシック" panose="020B0600070205080204" pitchFamily="34" charset="-128"/>
            </a:endParaRP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Your beliefs, ideas, and values make up your ideological framework. </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This framework is developed over a lifetime of socialization.</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Interactions with and within social institutions create your ideology. </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Social institutions include the family, education systems, mass media, and religious institutions. </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These institutions transmit dominant ideologies to us. </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They do this through policies, practices, and norms. In this way, the ruling ideas of dominant groups operate hegemonically through the creation of common-sense assumptions shared by everyone.</a:t>
            </a:r>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1108211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sz="1200" dirty="0">
                <a:ea typeface="ＭＳ Ｐゴシック" panose="020B0600070205080204" pitchFamily="34" charset="-128"/>
              </a:rPr>
              <a:t>Generally, counter ideologies, and the counter discourses associated with them, articulate an </a:t>
            </a:r>
            <a:r>
              <a:rPr lang="en-US" sz="1200" dirty="0">
                <a:solidFill>
                  <a:srgbClr val="C00000"/>
                </a:solidFill>
                <a:ea typeface="ＭＳ Ｐゴシック" panose="020B0600070205080204" pitchFamily="34" charset="-128"/>
              </a:rPr>
              <a:t>alternative set of values and assumptions that are more inclusive, equitable, just, and less harmful.</a:t>
            </a:r>
          </a:p>
          <a:p>
            <a:pPr marL="171450" indent="-171450" eaLnBrk="1" hangingPunct="1">
              <a:buFont typeface="Arial" panose="020B0604020202020204" pitchFamily="34" charset="0"/>
              <a:buChar char="•"/>
            </a:pPr>
            <a:endParaRPr lang="en-US" sz="1200" dirty="0">
              <a:ea typeface="ＭＳ Ｐゴシック" panose="020B0600070205080204" pitchFamily="34" charset="-128"/>
            </a:endParaRPr>
          </a:p>
          <a:p>
            <a:pPr marL="171450" indent="-171450" eaLnBrk="1" hangingPunct="1">
              <a:buFont typeface="Arial" panose="020B0604020202020204" pitchFamily="34" charset="0"/>
              <a:buChar char="•"/>
            </a:pPr>
            <a:r>
              <a:rPr lang="en-US" altLang="en-US" sz="1200" dirty="0">
                <a:ea typeface="ＭＳ Ｐゴシック" panose="020B0600070205080204" pitchFamily="34" charset="-128"/>
              </a:rPr>
              <a:t>Counter ideologies question the “common-sense” ideas of dominant ideologies and dominant discourses. They draw attention to how dominant ideologies justify injustice and lead to inequality and discrimination.</a:t>
            </a:r>
            <a:endParaRPr lang="en-US" altLang="en-US" sz="1200" b="1"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2096478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ＭＳ Ｐゴシック" panose="020B0600070205080204" pitchFamily="34" charset="-128"/>
              </a:rPr>
              <a:t>Generally, </a:t>
            </a:r>
            <a:r>
              <a:rPr lang="en-US" altLang="en-US" sz="1200" dirty="0">
                <a:solidFill>
                  <a:srgbClr val="C00000"/>
                </a:solidFill>
                <a:ea typeface="ＭＳ Ｐゴシック" panose="020B0600070205080204" pitchFamily="34" charset="-128"/>
              </a:rPr>
              <a:t>counter ideologies, </a:t>
            </a:r>
            <a:r>
              <a:rPr lang="en-US" altLang="en-US" sz="1200" dirty="0">
                <a:ea typeface="ＭＳ Ｐゴシック" panose="020B0600070205080204" pitchFamily="34" charset="-128"/>
              </a:rPr>
              <a:t>and the </a:t>
            </a:r>
            <a:r>
              <a:rPr lang="en-US" altLang="en-US" sz="1200" dirty="0">
                <a:solidFill>
                  <a:srgbClr val="C00000"/>
                </a:solidFill>
                <a:ea typeface="ＭＳ Ｐゴシック" panose="020B0600070205080204" pitchFamily="34" charset="-128"/>
              </a:rPr>
              <a:t>counter discourses </a:t>
            </a:r>
            <a:r>
              <a:rPr lang="en-US" altLang="en-US" sz="1200" dirty="0">
                <a:ea typeface="ＭＳ Ｐゴシック" panose="020B0600070205080204" pitchFamily="34" charset="-128"/>
              </a:rPr>
              <a:t>associated with them, articulate an alternative set of values and assumptions that are more inclusive, equitable, just, and less harmful.</a:t>
            </a:r>
            <a:endParaRPr lang="en-US" altLang="en-US" sz="1200" b="1" dirty="0">
              <a:ea typeface="ＭＳ Ｐゴシック" panose="020B0600070205080204" pitchFamily="34" charset="-128"/>
            </a:endParaRPr>
          </a:p>
          <a:p>
            <a:pPr marL="0" indent="0" eaLnBrk="1" hangingPunct="1">
              <a:buNone/>
            </a:pPr>
            <a:endParaRPr lang="en-US" altLang="en-US" sz="1200" dirty="0">
              <a:ea typeface="ＭＳ Ｐゴシック" panose="020B0600070205080204" pitchFamily="34" charset="-128"/>
            </a:endParaRPr>
          </a:p>
          <a:p>
            <a:pPr marL="0" indent="0">
              <a:buFont typeface="Arial" panose="020B0604020202020204" pitchFamily="34" charset="0"/>
              <a:buNone/>
            </a:pPr>
            <a:r>
              <a:rPr lang="en-US" altLang="en-US" sz="1200" dirty="0">
                <a:ea typeface="ＭＳ Ｐゴシック" panose="020B0600070205080204" pitchFamily="34" charset="-128"/>
              </a:rPr>
              <a:t>“If you’re not careful, the newspapers will  have you hating the people who are being oppressed and loving the people who are doing the oppressing.”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en-US" sz="1200" b="1" dirty="0">
                <a:ea typeface="ＭＳ Ｐゴシック" panose="020B0600070205080204" pitchFamily="34" charset="-128"/>
              </a:rPr>
              <a:t>– Malcolm X</a:t>
            </a:r>
          </a:p>
          <a:p>
            <a:pPr marL="0" indent="0">
              <a:buFont typeface="Arial" panose="020B0604020202020204" pitchFamily="34" charset="0"/>
              <a:buNone/>
            </a:pPr>
            <a:endParaRPr lang="en-US" altLang="en-US" sz="1200"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3651854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None/>
            </a:pPr>
            <a:r>
              <a:rPr lang="en-US" altLang="en-US" sz="1200" dirty="0">
                <a:ea typeface="ＭＳ Ｐゴシック" panose="020B0600070205080204" pitchFamily="34" charset="-128"/>
              </a:rPr>
              <a:t>Example - Many textbooks celebrate the explorer Christopher Columbus as a great hero and credit him with discovering the Americas.</a:t>
            </a:r>
          </a:p>
          <a:p>
            <a:pPr marL="0" indent="0" eaLnBrk="1" hangingPunct="1">
              <a:buNone/>
            </a:pPr>
            <a:r>
              <a:rPr lang="en-US" altLang="en-US" sz="1200" dirty="0">
                <a:ea typeface="ＭＳ Ｐゴシック" panose="020B0600070205080204" pitchFamily="34" charset="-128"/>
              </a:rPr>
              <a:t>There is a US holiday with his name, Columbus Day. </a:t>
            </a:r>
          </a:p>
          <a:p>
            <a:pPr marL="0" indent="0" eaLnBrk="1" hangingPunct="1">
              <a:buNone/>
            </a:pPr>
            <a:r>
              <a:rPr lang="en-US" altLang="en-US" sz="1200" dirty="0">
                <a:ea typeface="ＭＳ Ｐゴシック" panose="020B0600070205080204" pitchFamily="34" charset="-128"/>
              </a:rPr>
              <a:t>However, counter ideologies put forward by Indigenous and anti-racist groups point out that Columbus did not discover the Americas; there were people already living here. </a:t>
            </a:r>
          </a:p>
          <a:p>
            <a:pPr marL="0" indent="0" eaLnBrk="1" hangingPunct="1">
              <a:buNone/>
            </a:pPr>
            <a:r>
              <a:rPr lang="en-US" altLang="en-US" sz="1200" dirty="0">
                <a:ea typeface="ＭＳ Ｐゴシック" panose="020B0600070205080204" pitchFamily="34" charset="-128"/>
              </a:rPr>
              <a:t>Not only that but Columbus murdered and enslaved the </a:t>
            </a:r>
            <a:r>
              <a:rPr lang="en-US" altLang="en-US" sz="1200" dirty="0" err="1">
                <a:ea typeface="ＭＳ Ｐゴシック" panose="020B0600070205080204" pitchFamily="34" charset="-128"/>
              </a:rPr>
              <a:t>Tainos</a:t>
            </a:r>
            <a:r>
              <a:rPr lang="en-US" altLang="en-US" sz="1200" dirty="0">
                <a:ea typeface="ＭＳ Ｐゴシック" panose="020B0600070205080204" pitchFamily="34" charset="-128"/>
              </a:rPr>
              <a:t> (Indigenous people) he encountered (Bigelow &amp; Peterson, 2003)</a:t>
            </a:r>
            <a:endParaRPr lang="en-US" altLang="en-US" sz="1200" b="1"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918610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None/>
            </a:pPr>
            <a:r>
              <a:rPr lang="en-US" altLang="en-US" sz="1200" dirty="0">
                <a:ea typeface="ＭＳ Ｐゴシック" panose="020B0600070205080204" pitchFamily="34" charset="-128"/>
              </a:rPr>
              <a:t>Movements inspired by counter ideologies include …</a:t>
            </a:r>
          </a:p>
          <a:p>
            <a:pPr marL="171450" indent="-171450">
              <a:buFont typeface="Arial" panose="020B0604020202020204" pitchFamily="34" charset="0"/>
              <a:buChar char="•"/>
            </a:pPr>
            <a:r>
              <a:rPr lang="en-US" altLang="en-US" sz="1200" dirty="0">
                <a:ea typeface="ＭＳ Ｐゴシック" panose="020B0600070205080204" pitchFamily="34" charset="-128"/>
              </a:rPr>
              <a:t>The Combahee River Collective, </a:t>
            </a:r>
          </a:p>
          <a:p>
            <a:pPr marL="171450" indent="-171450">
              <a:buFont typeface="Arial" panose="020B0604020202020204" pitchFamily="34" charset="0"/>
              <a:buChar char="•"/>
            </a:pPr>
            <a:r>
              <a:rPr lang="en-US" altLang="en-US" sz="1200" dirty="0">
                <a:ea typeface="ＭＳ Ｐゴシック" panose="020B0600070205080204" pitchFamily="34" charset="-128"/>
              </a:rPr>
              <a:t>anti-racism, </a:t>
            </a:r>
          </a:p>
          <a:p>
            <a:pPr marL="171450" indent="-171450">
              <a:buFont typeface="Arial" panose="020B0604020202020204" pitchFamily="34" charset="0"/>
              <a:buChar char="•"/>
            </a:pPr>
            <a:r>
              <a:rPr lang="en-US" altLang="en-US" sz="1200" dirty="0">
                <a:ea typeface="ＭＳ Ｐゴシック" panose="020B0600070205080204" pitchFamily="34" charset="-128"/>
              </a:rPr>
              <a:t>civil rights, </a:t>
            </a:r>
          </a:p>
          <a:p>
            <a:pPr marL="171450" indent="-171450">
              <a:buFont typeface="Arial" panose="020B0604020202020204" pitchFamily="34" charset="0"/>
              <a:buChar char="•"/>
            </a:pPr>
            <a:r>
              <a:rPr lang="en-US" altLang="en-US" sz="1200" dirty="0" err="1">
                <a:ea typeface="ＭＳ Ｐゴシック" panose="020B0600070205080204" pitchFamily="34" charset="-128"/>
              </a:rPr>
              <a:t>labour</a:t>
            </a:r>
            <a:r>
              <a:rPr lang="en-US" altLang="en-US" sz="1200" dirty="0">
                <a:ea typeface="ＭＳ Ｐゴシック" panose="020B0600070205080204" pitchFamily="34" charset="-128"/>
              </a:rPr>
              <a:t> unions, </a:t>
            </a:r>
          </a:p>
          <a:p>
            <a:pPr marL="171450" indent="-171450">
              <a:buFont typeface="Arial" panose="020B0604020202020204" pitchFamily="34" charset="0"/>
              <a:buChar char="•"/>
            </a:pPr>
            <a:r>
              <a:rPr lang="en-US" altLang="en-US" sz="1200" dirty="0">
                <a:ea typeface="ＭＳ Ｐゴシック" panose="020B0600070205080204" pitchFamily="34" charset="-128"/>
              </a:rPr>
              <a:t>Occupy Wall Street, </a:t>
            </a:r>
          </a:p>
          <a:p>
            <a:pPr marL="171450" indent="-171450">
              <a:buFont typeface="Arial" panose="020B0604020202020204" pitchFamily="34" charset="0"/>
              <a:buChar char="•"/>
            </a:pPr>
            <a:r>
              <a:rPr lang="en-US" altLang="en-US" sz="1200" dirty="0">
                <a:ea typeface="ＭＳ Ｐゴシック" panose="020B0600070205080204" pitchFamily="34" charset="-128"/>
              </a:rPr>
              <a:t>Black Lives Matter, </a:t>
            </a:r>
          </a:p>
          <a:p>
            <a:pPr marL="171450" indent="-171450">
              <a:buFont typeface="Arial" panose="020B0604020202020204" pitchFamily="34" charset="0"/>
              <a:buChar char="•"/>
            </a:pPr>
            <a:r>
              <a:rPr lang="en-US" altLang="en-US" sz="1200" dirty="0">
                <a:ea typeface="ＭＳ Ｐゴシック" panose="020B0600070205080204" pitchFamily="34" charset="-128"/>
              </a:rPr>
              <a:t>Idle No More, </a:t>
            </a:r>
          </a:p>
          <a:p>
            <a:pPr marL="171450" indent="-171450">
              <a:buFont typeface="Arial" panose="020B0604020202020204" pitchFamily="34" charset="0"/>
              <a:buChar char="•"/>
            </a:pPr>
            <a:r>
              <a:rPr lang="en-US" altLang="en-US" sz="1200" dirty="0">
                <a:ea typeface="ＭＳ Ｐゴシック" panose="020B0600070205080204" pitchFamily="34" charset="-128"/>
              </a:rPr>
              <a:t>Cochabamba, and </a:t>
            </a:r>
          </a:p>
          <a:p>
            <a:pPr marL="171450" indent="-171450">
              <a:buFont typeface="Arial" panose="020B0604020202020204" pitchFamily="34" charset="0"/>
              <a:buChar char="•"/>
            </a:pPr>
            <a:r>
              <a:rPr lang="en-US" altLang="en-US" sz="1200" dirty="0">
                <a:ea typeface="ＭＳ Ｐゴシック" panose="020B0600070205080204" pitchFamily="34" charset="-128"/>
              </a:rPr>
              <a:t>The Arab Spring</a:t>
            </a:r>
            <a:endParaRPr lang="en-US" altLang="en-US" sz="1200" b="1"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256952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UPDATE</a:t>
            </a:r>
          </a:p>
          <a:p>
            <a:pPr marL="171450" indent="-171450">
              <a:buFont typeface="Arial" panose="020B0604020202020204" pitchFamily="34" charset="0"/>
              <a:buChar char="•"/>
            </a:pPr>
            <a:r>
              <a:rPr lang="en-US" b="0" dirty="0"/>
              <a:t>REVIEW LAST CLASS</a:t>
            </a:r>
          </a:p>
          <a:p>
            <a:pPr marL="171450" indent="-171450">
              <a:buFont typeface="Arial" panose="020B0604020202020204" pitchFamily="34" charset="0"/>
              <a:buChar char="•"/>
            </a:pPr>
            <a:r>
              <a:rPr lang="en-US" b="0" dirty="0"/>
              <a:t>BELIEF</a:t>
            </a:r>
          </a:p>
          <a:p>
            <a:pPr marL="171450" indent="-171450">
              <a:buFont typeface="Arial" panose="020B0604020202020204" pitchFamily="34" charset="0"/>
              <a:buChar char="•"/>
            </a:pPr>
            <a:r>
              <a:rPr lang="en-US" b="0" dirty="0"/>
              <a:t>CONFIRAMTION BIAS</a:t>
            </a:r>
          </a:p>
          <a:p>
            <a:pPr marL="171450" indent="-171450">
              <a:buFont typeface="Arial" panose="020B0604020202020204" pitchFamily="34" charset="0"/>
              <a:buChar char="•"/>
            </a:pPr>
            <a:r>
              <a:rPr lang="en-US" b="0" dirty="0"/>
              <a:t>IDEOLOGY</a:t>
            </a:r>
          </a:p>
          <a:p>
            <a:pPr marL="171450" indent="-171450">
              <a:buFont typeface="Arial" panose="020B0604020202020204" pitchFamily="34" charset="0"/>
              <a:buChar char="•"/>
            </a:pPr>
            <a:r>
              <a:rPr lang="en-US" b="0" dirty="0"/>
              <a:t>ASSUMPTIONS</a:t>
            </a:r>
          </a:p>
          <a:p>
            <a:pPr marL="171450" indent="-171450">
              <a:buFont typeface="Arial" panose="020B0604020202020204" pitchFamily="34" charset="0"/>
              <a:buChar char="•"/>
            </a:pPr>
            <a:r>
              <a:rPr lang="en-US" b="0" dirty="0"/>
              <a:t>SOCIAL CONSTRUCT OF IDEOLOGY</a:t>
            </a:r>
          </a:p>
          <a:p>
            <a:pPr marL="171450" indent="-171450">
              <a:buFont typeface="Arial" panose="020B0604020202020204" pitchFamily="34" charset="0"/>
              <a:buChar char="•"/>
            </a:pPr>
            <a:r>
              <a:rPr lang="en-US" b="0" dirty="0"/>
              <a:t>DOMINANT IDEOLOGY</a:t>
            </a:r>
          </a:p>
          <a:p>
            <a:pPr marL="171450" indent="-171450">
              <a:buFont typeface="Arial" panose="020B0604020202020204" pitchFamily="34" charset="0"/>
              <a:buChar char="•"/>
            </a:pPr>
            <a:r>
              <a:rPr lang="en-US" b="0" dirty="0"/>
              <a:t>DOMINANT DISCOURSE </a:t>
            </a:r>
          </a:p>
          <a:p>
            <a:pPr marL="171450" indent="-171450">
              <a:buFont typeface="Arial" panose="020B0604020202020204" pitchFamily="34" charset="0"/>
              <a:buChar char="•"/>
            </a:pPr>
            <a:r>
              <a:rPr lang="en-US" b="0" dirty="0"/>
              <a:t>HEGEMONIC DISCOURSE</a:t>
            </a:r>
          </a:p>
          <a:p>
            <a:pPr marL="171450" indent="-171450">
              <a:buFont typeface="Arial" panose="020B0604020202020204" pitchFamily="34" charset="0"/>
              <a:buChar char="•"/>
            </a:pPr>
            <a:r>
              <a:rPr lang="en-US" b="0" dirty="0"/>
              <a:t>COUNTER IDEOLOGIES</a:t>
            </a:r>
          </a:p>
          <a:p>
            <a:pPr marL="171450" indent="-171450">
              <a:buFont typeface="Arial" panose="020B0604020202020204" pitchFamily="34" charset="0"/>
              <a:buChar char="•"/>
            </a:pPr>
            <a:r>
              <a:rPr lang="en-US" b="0" dirty="0"/>
              <a:t>MOVEMENTS</a:t>
            </a:r>
          </a:p>
          <a:p>
            <a:pPr marL="171450" indent="-171450">
              <a:buFont typeface="Arial" panose="020B0604020202020204" pitchFamily="34" charset="0"/>
              <a:buChar char="•"/>
            </a:pPr>
            <a:endParaRPr lang="en-CA" b="0" dirty="0"/>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a:p>
        </p:txBody>
      </p:sp>
    </p:spTree>
    <p:extLst>
      <p:ext uri="{BB962C8B-B14F-4D97-AF65-F5344CB8AC3E}">
        <p14:creationId xmlns:p14="http://schemas.microsoft.com/office/powerpoint/2010/main" val="3559794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www.Idlenomore.ca 30</a:t>
            </a:r>
          </a:p>
          <a:p>
            <a:br>
              <a:rPr lang="en-US" b="0" dirty="0">
                <a:effectLst/>
                <a:latin typeface="Roboto" panose="02000000000000000000" pitchFamily="2" charset="0"/>
              </a:rPr>
            </a:br>
            <a:r>
              <a:rPr lang="en-US" b="0" dirty="0">
                <a:effectLst/>
                <a:latin typeface="Roboto" panose="02000000000000000000" pitchFamily="2" charset="0"/>
              </a:rPr>
              <a:t>Idle No More calls all people to join in a peaceful revolution to honor indigenous sovereignty and protects the land and waters for all peoples.</a:t>
            </a:r>
          </a:p>
          <a:p>
            <a:endParaRPr lang="en-CA" dirty="0"/>
          </a:p>
          <a:p>
            <a:r>
              <a:rPr lang="en-CA" dirty="0"/>
              <a:t>https://youtu.be/tj9ML5TKeLg</a:t>
            </a:r>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a:p>
        </p:txBody>
      </p:sp>
    </p:spTree>
    <p:extLst>
      <p:ext uri="{BB962C8B-B14F-4D97-AF65-F5344CB8AC3E}">
        <p14:creationId xmlns:p14="http://schemas.microsoft.com/office/powerpoint/2010/main" val="1352513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https://youtu.be/7bswHch8844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Helvetica Neue"/>
              </a:rPr>
              <a:t>Indigenous Peoples @ The Jobs Justice and Climate March </a:t>
            </a:r>
            <a:r>
              <a:rPr lang="en-US" b="0" i="0" dirty="0">
                <a:effectLst/>
                <a:latin typeface="Helvetica Neue"/>
                <a:hlinkClick r:id="rId3"/>
              </a:rPr>
              <a:t>#IdleNoMore</a:t>
            </a:r>
            <a:endParaRPr lang="en-US" b="0" i="0" dirty="0">
              <a:effectLst/>
              <a:latin typeface="Helvetica Neue"/>
            </a:endParaRP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31</a:t>
            </a:fld>
            <a:endParaRPr lang="en-CA"/>
          </a:p>
        </p:txBody>
      </p:sp>
    </p:spTree>
    <p:extLst>
      <p:ext uri="{BB962C8B-B14F-4D97-AF65-F5344CB8AC3E}">
        <p14:creationId xmlns:p14="http://schemas.microsoft.com/office/powerpoint/2010/main" val="2414444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None/>
            </a:pPr>
            <a:r>
              <a:rPr lang="en-US" b="0" i="0" dirty="0">
                <a:solidFill>
                  <a:srgbClr val="191919"/>
                </a:solidFill>
                <a:effectLst/>
                <a:latin typeface="Verdana" panose="020B0604030504040204" pitchFamily="34" charset="0"/>
              </a:rPr>
              <a:t>Complete the Political Compass Quiz to determine your primary ideological leanings</a:t>
            </a:r>
            <a:r>
              <a:rPr lang="en-US" b="0" i="0" dirty="0">
                <a:solidFill>
                  <a:srgbClr val="003796"/>
                </a:solidFill>
                <a:effectLst/>
                <a:latin typeface="Verdana" panose="020B0604030504040204" pitchFamily="34" charset="0"/>
                <a:hlinkClick r:id="rId3"/>
              </a:rPr>
              <a:t> https://www.politicalcompass.org/test</a:t>
            </a:r>
            <a:endParaRPr lang="en-US" altLang="en-US" sz="1200" b="1"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32</a:t>
            </a:fld>
            <a:endParaRPr lang="en-CA"/>
          </a:p>
        </p:txBody>
      </p:sp>
    </p:spTree>
    <p:extLst>
      <p:ext uri="{BB962C8B-B14F-4D97-AF65-F5344CB8AC3E}">
        <p14:creationId xmlns:p14="http://schemas.microsoft.com/office/powerpoint/2010/main" val="263593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CA" dirty="0"/>
              <a:t>Potential Break Out Session or Large Group Discussion</a:t>
            </a:r>
          </a:p>
          <a:p>
            <a:pPr marL="0" indent="0">
              <a:buFont typeface="+mj-lt"/>
              <a:buNone/>
            </a:pPr>
            <a:endParaRPr lang="en-CA" dirty="0"/>
          </a:p>
          <a:p>
            <a:pPr marL="0" indent="0">
              <a:buFont typeface="+mj-lt"/>
              <a:buNone/>
            </a:pPr>
            <a:r>
              <a:rPr lang="en-CA" dirty="0"/>
              <a:t>Gather into small break out groups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191919"/>
                </a:solidFill>
                <a:effectLst/>
                <a:latin typeface="Verdana" panose="020B0604030504040204" pitchFamily="34" charset="0"/>
              </a:rPr>
              <a:t>Complete the Political Compass Quiz to determine your primary ideological leanings</a:t>
            </a:r>
            <a:r>
              <a:rPr lang="en-US" b="0" i="0" dirty="0">
                <a:solidFill>
                  <a:srgbClr val="003796"/>
                </a:solidFill>
                <a:effectLst/>
                <a:latin typeface="Verdana" panose="020B0604030504040204" pitchFamily="34" charset="0"/>
                <a:hlinkClick r:id="rId3"/>
              </a:rPr>
              <a:t> https://www.politicalcompass.org/test</a:t>
            </a:r>
            <a:endParaRPr lang="en-US" b="0" i="0" dirty="0">
              <a:solidFill>
                <a:srgbClr val="003796"/>
              </a:solidFill>
              <a:effectLst/>
              <a:latin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sz="1200" b="0" i="0" dirty="0">
                <a:solidFill>
                  <a:srgbClr val="003796"/>
                </a:solidFill>
                <a:effectLst/>
                <a:latin typeface="Verdana" panose="020B0604030504040204" pitchFamily="34" charset="0"/>
                <a:ea typeface="ＭＳ Ｐゴシック" panose="020B0600070205080204" pitchFamily="34" charset="-128"/>
              </a:rPr>
              <a:t>Discuss your Political compass results in your group</a:t>
            </a:r>
            <a:endParaRPr lang="en-US" altLang="en-US" sz="1200" b="1" dirty="0">
              <a:ea typeface="ＭＳ Ｐゴシック" panose="020B0600070205080204" pitchFamily="34" charset="-128"/>
            </a:endParaRPr>
          </a:p>
          <a:p>
            <a:pPr marL="228600" indent="-228600">
              <a:buFont typeface="+mj-lt"/>
              <a:buAutoNum type="arabicPeriod"/>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33</a:t>
            </a:fld>
            <a:endParaRPr lang="en-CA"/>
          </a:p>
        </p:txBody>
      </p:sp>
    </p:spTree>
    <p:extLst>
      <p:ext uri="{BB962C8B-B14F-4D97-AF65-F5344CB8AC3E}">
        <p14:creationId xmlns:p14="http://schemas.microsoft.com/office/powerpoint/2010/main" val="3728579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bg1"/>
                </a:solidFill>
              </a:rPr>
              <a:t>QUESTIONS</a:t>
            </a:r>
          </a:p>
        </p:txBody>
      </p:sp>
      <p:sp>
        <p:nvSpPr>
          <p:cNvPr id="4" name="Slide Number Placeholder 3"/>
          <p:cNvSpPr>
            <a:spLocks noGrp="1"/>
          </p:cNvSpPr>
          <p:nvPr>
            <p:ph type="sldNum" sz="quarter" idx="5"/>
          </p:nvPr>
        </p:nvSpPr>
        <p:spPr/>
        <p:txBody>
          <a:bodyPr/>
          <a:lstStyle/>
          <a:p>
            <a:fld id="{C18A9418-D4C5-4ED9-8A24-7145815518C2}" type="slidenum">
              <a:rPr lang="en-CA" smtClean="0"/>
              <a:t>34</a:t>
            </a:fld>
            <a:endParaRPr lang="en-CA"/>
          </a:p>
        </p:txBody>
      </p:sp>
    </p:spTree>
    <p:extLst>
      <p:ext uri="{BB962C8B-B14F-4D97-AF65-F5344CB8AC3E}">
        <p14:creationId xmlns:p14="http://schemas.microsoft.com/office/powerpoint/2010/main" val="401088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b="0" i="0" u="none" strike="noStrike" baseline="0" dirty="0">
                <a:latin typeface="Helvetica" panose="020B0604020202030204" pitchFamily="34" charset="0"/>
              </a:rPr>
              <a:t>The student will reliably demonstrate the ability to:</a:t>
            </a:r>
          </a:p>
          <a:p>
            <a:pPr marL="285750" indent="-285750" algn="l">
              <a:buFont typeface="Arial" panose="020B0604020202020204" pitchFamily="34" charset="0"/>
              <a:buChar char="•"/>
            </a:pPr>
            <a:r>
              <a:rPr lang="en-US" sz="1800" b="0" i="0" u="none" strike="noStrike" baseline="0" dirty="0">
                <a:latin typeface="Helvetica" panose="020B0604020202030204" pitchFamily="34" charset="0"/>
              </a:rPr>
              <a:t>Reflect critically about one's role as a global citizen in personal and professional life.</a:t>
            </a:r>
          </a:p>
          <a:p>
            <a:pPr marL="285750" indent="-285750" algn="l">
              <a:buFont typeface="Arial" panose="020B0604020202020204" pitchFamily="34" charset="0"/>
              <a:buChar char="•"/>
            </a:pPr>
            <a:r>
              <a:rPr lang="en-US" sz="1800" b="0" i="0" u="none" strike="noStrike" baseline="0" dirty="0">
                <a:latin typeface="Helvetica" panose="020B0604020202030204" pitchFamily="34" charset="0"/>
              </a:rPr>
              <a:t>Analyze the ways we come to understand the world, our perceptions of ourselves and others.</a:t>
            </a:r>
          </a:p>
          <a:p>
            <a:pPr marL="285750" indent="-285750" algn="l">
              <a:buFont typeface="Arial" panose="020B0604020202020204" pitchFamily="34" charset="0"/>
              <a:buChar char="•"/>
            </a:pPr>
            <a:r>
              <a:rPr lang="en-US" sz="1800" b="0" i="0" u="none" strike="noStrike" baseline="0" dirty="0">
                <a:latin typeface="Helvetica" panose="020B0604020202030204" pitchFamily="34" charset="0"/>
              </a:rPr>
              <a:t>Critically analyze social issues considering different perspectives and historical roots.</a:t>
            </a:r>
          </a:p>
          <a:p>
            <a:pPr marL="285750" indent="-285750" algn="l">
              <a:buFont typeface="Arial" panose="020B0604020202020204" pitchFamily="34" charset="0"/>
              <a:buChar char="•"/>
            </a:pPr>
            <a:r>
              <a:rPr lang="en-US" sz="1800" b="0" i="0" u="none" strike="noStrike" baseline="0" dirty="0">
                <a:latin typeface="Helvetica" panose="020B0604020202030204" pitchFamily="34" charset="0"/>
              </a:rPr>
              <a:t>Develop recommendations for a social action plan.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257507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We mentioned the importance of examining our assumptions, attitudes, and worldviews.</a:t>
            </a:r>
          </a:p>
          <a:p>
            <a:pPr marL="171450" indent="-171450">
              <a:buFont typeface="Arial" panose="020B0604020202020204" pitchFamily="34" charset="0"/>
              <a:buChar char="•"/>
            </a:pPr>
            <a:r>
              <a:rPr lang="en-CA" dirty="0"/>
              <a:t>The way we think and the way we talk about the many issues in society determine what we will come to recognize as social problems.</a:t>
            </a:r>
          </a:p>
          <a:p>
            <a:pPr marL="171450" indent="-171450">
              <a:buFont typeface="Arial" panose="020B0604020202020204" pitchFamily="34" charset="0"/>
              <a:buChar char="•"/>
            </a:pPr>
            <a:r>
              <a:rPr lang="en-CA" dirty="0"/>
              <a:t>They also determine our proposed solutions to these problems.</a:t>
            </a:r>
          </a:p>
          <a:p>
            <a:pPr marL="171450" indent="-171450">
              <a:buFont typeface="Arial" panose="020B0604020202020204" pitchFamily="34" charset="0"/>
              <a:buChar char="•"/>
            </a:pPr>
            <a:r>
              <a:rPr lang="en-CA" dirty="0"/>
              <a:t>To analyze how we think and speak of social problems, as well as the solutions we propose for these problems, we have to consider the roles of ideology and discourse.</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2112798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tx1">
                    <a:lumMod val="95000"/>
                    <a:lumOff val="5000"/>
                  </a:schemeClr>
                </a:solidFill>
              </a:rPr>
              <a:t>We rely daily on ideas and values to form opinions, make assumptions, and arrive at conclusions.</a:t>
            </a:r>
          </a:p>
          <a:p>
            <a:pPr marL="171450" indent="-171450">
              <a:buFont typeface="Arial" panose="020B0604020202020204" pitchFamily="34" charset="0"/>
              <a:buChar char="•"/>
            </a:pPr>
            <a:r>
              <a:rPr lang="en-US" sz="1200" dirty="0">
                <a:solidFill>
                  <a:schemeClr val="tx1">
                    <a:lumMod val="95000"/>
                    <a:lumOff val="5000"/>
                  </a:schemeClr>
                </a:solidFill>
              </a:rPr>
              <a:t>Many of us aren’t aware of where these notions come from or how they influence our thinking.</a:t>
            </a:r>
          </a:p>
          <a:p>
            <a:pPr marL="171450" indent="-171450">
              <a:buFont typeface="Arial" panose="020B0604020202020204" pitchFamily="34" charset="0"/>
              <a:buChar char="•"/>
            </a:pPr>
            <a:r>
              <a:rPr lang="en-US" sz="1200" dirty="0">
                <a:solidFill>
                  <a:schemeClr val="tx1">
                    <a:lumMod val="95000"/>
                    <a:lumOff val="5000"/>
                  </a:schemeClr>
                </a:solidFill>
              </a:rPr>
              <a:t>Most of us assume that our points of view are accurate and truthful. We think that they are just common sense. </a:t>
            </a:r>
          </a:p>
          <a:p>
            <a:pPr marL="171450" indent="-171450">
              <a:buFont typeface="Arial" panose="020B0604020202020204" pitchFamily="34" charset="0"/>
              <a:buChar char="•"/>
            </a:pPr>
            <a:r>
              <a:rPr lang="en-US" sz="1200" dirty="0">
                <a:solidFill>
                  <a:schemeClr val="tx1">
                    <a:lumMod val="95000"/>
                    <a:lumOff val="5000"/>
                  </a:schemeClr>
                </a:solidFill>
              </a:rPr>
              <a:t>This often leads us to dismiss, discredit, or misinterpret perspectives that differ from our own (Paul &amp; Elder, 2006). </a:t>
            </a: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a:p>
        </p:txBody>
      </p:sp>
    </p:spTree>
    <p:extLst>
      <p:ext uri="{BB962C8B-B14F-4D97-AF65-F5344CB8AC3E}">
        <p14:creationId xmlns:p14="http://schemas.microsoft.com/office/powerpoint/2010/main" val="33866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tx1">
                    <a:lumMod val="95000"/>
                    <a:lumOff val="5000"/>
                  </a:schemeClr>
                </a:solidFill>
              </a:rPr>
              <a:t>We ignore facts that contradict our perspective or emphasize information </a:t>
            </a:r>
            <a:r>
              <a:rPr lang="en-US" sz="1200" b="1" u="sng" dirty="0" err="1">
                <a:solidFill>
                  <a:srgbClr val="C00000"/>
                </a:solidFill>
              </a:rPr>
              <a:t>favourable</a:t>
            </a:r>
            <a:r>
              <a:rPr lang="en-US" sz="1200" dirty="0">
                <a:solidFill>
                  <a:schemeClr val="tx1">
                    <a:lumMod val="95000"/>
                    <a:lumOff val="5000"/>
                  </a:schemeClr>
                </a:solidFill>
              </a:rPr>
              <a:t> to our point of view. </a:t>
            </a:r>
          </a:p>
          <a:p>
            <a:pPr marL="171450" indent="-171450">
              <a:buFont typeface="Arial" panose="020B0604020202020204" pitchFamily="34" charset="0"/>
              <a:buChar char="•"/>
            </a:pPr>
            <a:r>
              <a:rPr lang="en-US" sz="1200" b="1" dirty="0">
                <a:solidFill>
                  <a:srgbClr val="4900B7"/>
                </a:solidFill>
              </a:rPr>
              <a:t>This is Confirmation Bias!</a:t>
            </a:r>
          </a:p>
          <a:p>
            <a:pPr marL="171450" indent="-171450">
              <a:buFont typeface="Arial" panose="020B0604020202020204" pitchFamily="34" charset="0"/>
              <a:buChar char="•"/>
            </a:pPr>
            <a:r>
              <a:rPr lang="en-US" sz="1200" dirty="0">
                <a:solidFill>
                  <a:schemeClr val="tx1">
                    <a:lumMod val="95000"/>
                    <a:lumOff val="5000"/>
                  </a:schemeClr>
                </a:solidFill>
              </a:rPr>
              <a:t>That is the tendency to seek out perspectives that match our beliefs. </a:t>
            </a:r>
          </a:p>
          <a:p>
            <a:pPr marL="171450" indent="-171450">
              <a:buFont typeface="Arial" panose="020B0604020202020204" pitchFamily="34" charset="0"/>
              <a:buChar char="•"/>
            </a:pPr>
            <a:r>
              <a:rPr lang="en-US" sz="1200" dirty="0">
                <a:solidFill>
                  <a:schemeClr val="tx1">
                    <a:lumMod val="95000"/>
                    <a:lumOff val="5000"/>
                  </a:schemeClr>
                </a:solidFill>
              </a:rPr>
              <a:t>This means that we rarely evaluate our perspectives in relation to alternative points of view.</a:t>
            </a:r>
            <a:endParaRPr lang="en-CA" sz="1200" dirty="0">
              <a:solidFill>
                <a:schemeClr val="tx1">
                  <a:lumMod val="95000"/>
                  <a:lumOff val="5000"/>
                </a:schemeClr>
              </a:solidFill>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a:p>
        </p:txBody>
      </p:sp>
    </p:spTree>
    <p:extLst>
      <p:ext uri="{BB962C8B-B14F-4D97-AF65-F5344CB8AC3E}">
        <p14:creationId xmlns:p14="http://schemas.microsoft.com/office/powerpoint/2010/main" val="3353999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b="0" i="0" dirty="0">
                <a:solidFill>
                  <a:srgbClr val="464646"/>
                </a:solidFill>
                <a:effectLst/>
                <a:latin typeface="Montserrat" panose="02000505000000020004" pitchFamily="2" charset="0"/>
              </a:rPr>
              <a:t>Think about how our ideas, assumptions, and values are formed and how they relate to power.</a:t>
            </a:r>
            <a:endParaRPr lang="en-US" altLang="en-US" dirty="0">
              <a:ea typeface="ＭＳ Ｐゴシック" panose="020B0600070205080204" pitchFamily="34" charset="-128"/>
            </a:endParaRP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Ideology comes from the root word “idea.”</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Ideologies refer to a set of beliefs, ideas, and assumptions that tend to be accepted as common sense.</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They are the world views that shape our perceptions and explanations of the world around us. </a:t>
            </a:r>
          </a:p>
          <a:p>
            <a:pPr marL="171450" indent="-171450">
              <a:buFont typeface="Arial" panose="020B0604020202020204" pitchFamily="34" charset="0"/>
              <a:buChar char="•"/>
            </a:pPr>
            <a:r>
              <a:rPr lang="en-US" altLang="en-US" dirty="0">
                <a:ea typeface="ＭＳ Ｐゴシック" panose="020B0600070205080204" pitchFamily="34" charset="-128"/>
              </a:rPr>
              <a:t>Ideologies can be cultural, religions, political, legal, social, and/or ethical.</a:t>
            </a:r>
          </a:p>
          <a:p>
            <a:pPr marL="171450" indent="-171450">
              <a:buFont typeface="Arial" panose="020B0604020202020204" pitchFamily="34" charset="0"/>
              <a:buChar char="•"/>
            </a:pPr>
            <a:r>
              <a:rPr lang="en-US" altLang="en-US" dirty="0">
                <a:ea typeface="ＭＳ Ｐゴシック" panose="020B0600070205080204" pitchFamily="34" charset="-128"/>
              </a:rPr>
              <a:t>We absorb these particular ideologies through our immersion in social institutions like the family, religion, government, school, and the media.</a:t>
            </a:r>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a:p>
        </p:txBody>
      </p:sp>
    </p:spTree>
    <p:extLst>
      <p:ext uri="{BB962C8B-B14F-4D97-AF65-F5344CB8AC3E}">
        <p14:creationId xmlns:p14="http://schemas.microsoft.com/office/powerpoint/2010/main" val="2031989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en-US" b="1" dirty="0">
                <a:ea typeface="ＭＳ Ｐゴシック" panose="020B0600070205080204" pitchFamily="34" charset="-128"/>
              </a:rPr>
              <a:t>Individualism</a:t>
            </a:r>
            <a:r>
              <a:rPr lang="en-US" altLang="en-US" dirty="0">
                <a:ea typeface="ＭＳ Ｐゴシック" panose="020B0600070205080204" pitchFamily="34" charset="-128"/>
              </a:rPr>
              <a:t> is an ideology that emphasizes self-sufficiency, freedoms, and the inherent worth of each individual.</a:t>
            </a:r>
          </a:p>
          <a:p>
            <a:pPr marL="171450" indent="-171450">
              <a:buFont typeface="Arial" panose="020B0604020202020204" pitchFamily="34" charset="0"/>
              <a:buChar char="•"/>
            </a:pPr>
            <a:r>
              <a:rPr lang="en-US" altLang="en-US" b="1" dirty="0">
                <a:ea typeface="ＭＳ Ｐゴシック" panose="020B0600070205080204" pitchFamily="34" charset="-128"/>
              </a:rPr>
              <a:t>Consumerism</a:t>
            </a:r>
            <a:r>
              <a:rPr lang="en-US" altLang="en-US" dirty="0">
                <a:ea typeface="ＭＳ Ｐゴシック" panose="020B0600070205080204" pitchFamily="34" charset="-128"/>
              </a:rPr>
              <a:t> is an ideology that encourages the purchase and consumption of goods as indicative of our worth.</a:t>
            </a:r>
          </a:p>
          <a:p>
            <a:pPr marL="171450" indent="-171450">
              <a:buFont typeface="Arial" panose="020B0604020202020204" pitchFamily="34" charset="0"/>
              <a:buChar char="•"/>
            </a:pPr>
            <a:r>
              <a:rPr lang="en-US" altLang="en-US" dirty="0">
                <a:ea typeface="ＭＳ Ｐゴシック" panose="020B0600070205080204" pitchFamily="34" charset="-128"/>
              </a:rPr>
              <a:t>All religions are examples of ideologies. This does not mean that any particular religion is true or false, but that religions offer specific tenets of belief in a supreme power and an afterlife and offer us a code of conduct that shapes our perceptions and explanations of the world.</a:t>
            </a:r>
          </a:p>
          <a:p>
            <a:pPr marL="171450" indent="-171450">
              <a:buFont typeface="Arial" panose="020B0604020202020204" pitchFamily="34" charset="0"/>
              <a:buChar char="•"/>
            </a:pPr>
            <a:r>
              <a:rPr lang="en-US" altLang="en-US" b="1" dirty="0">
                <a:ea typeface="ＭＳ Ｐゴシック" panose="020B0600070205080204" pitchFamily="34" charset="-128"/>
              </a:rPr>
              <a:t>Capitalism</a:t>
            </a:r>
            <a:r>
              <a:rPr lang="en-US" altLang="en-US" dirty="0">
                <a:ea typeface="ＭＳ Ｐゴシック" panose="020B0600070205080204" pitchFamily="34" charset="-128"/>
              </a:rPr>
              <a:t> is an ideology where products and services are best believed to be privately owned and operated for profit.</a:t>
            </a:r>
          </a:p>
          <a:p>
            <a:pPr marL="171450" indent="-171450">
              <a:buFont typeface="Arial" panose="020B0604020202020204" pitchFamily="34" charset="0"/>
              <a:buChar char="•"/>
            </a:pPr>
            <a:r>
              <a:rPr lang="en-US" altLang="en-US" b="1" dirty="0">
                <a:ea typeface="ＭＳ Ｐゴシック" panose="020B0600070205080204" pitchFamily="34" charset="-128"/>
              </a:rPr>
              <a:t>Socialism</a:t>
            </a:r>
            <a:r>
              <a:rPr lang="en-US" altLang="en-US" b="0" dirty="0">
                <a:ea typeface="ＭＳ Ｐゴシック" panose="020B0600070205080204" pitchFamily="34" charset="-128"/>
              </a:rPr>
              <a:t> is an ideology that believes that production, distribution, and exchange of goods and services should be under common ownership.</a:t>
            </a:r>
          </a:p>
          <a:p>
            <a:pPr marL="171450" indent="-171450">
              <a:buFont typeface="Arial" panose="020B0604020202020204" pitchFamily="34" charset="0"/>
              <a:buChar char="•"/>
            </a:pPr>
            <a:r>
              <a:rPr lang="en-US" altLang="en-US" b="1" dirty="0">
                <a:ea typeface="ＭＳ Ｐゴシック" panose="020B0600070205080204" pitchFamily="34" charset="-128"/>
              </a:rPr>
              <a:t>Racism</a:t>
            </a:r>
            <a:r>
              <a:rPr lang="en-US" altLang="en-US" dirty="0">
                <a:ea typeface="ＭＳ Ｐゴシック" panose="020B0600070205080204" pitchFamily="34" charset="-128"/>
              </a:rPr>
              <a:t> represents an ideology in that in believes in essential differences and a natural hierarchy between different “races” of people.</a:t>
            </a:r>
          </a:p>
          <a:p>
            <a:pPr marL="171450" indent="-171450" algn="l">
              <a:buFont typeface="Arial" panose="020B0604020202020204" pitchFamily="34" charset="0"/>
              <a:buChar char="•"/>
            </a:pPr>
            <a:r>
              <a:rPr lang="en-US" b="1" i="0" dirty="0">
                <a:solidFill>
                  <a:srgbClr val="252327"/>
                </a:solidFill>
                <a:effectLst/>
                <a:latin typeface="Arial" panose="020B0604020202020204" pitchFamily="34" charset="0"/>
              </a:rPr>
              <a:t>Heterosexism</a:t>
            </a:r>
            <a:r>
              <a:rPr lang="en-US" b="0" i="0" dirty="0">
                <a:solidFill>
                  <a:srgbClr val="252327"/>
                </a:solidFill>
                <a:effectLst/>
                <a:latin typeface="Arial" panose="020B0604020202020204" pitchFamily="34" charset="0"/>
              </a:rPr>
              <a:t> is a social ideology that advances heterosexuality as the normal and natural sexuality to the exclusion of all other forms of non-heterosexual identity.</a:t>
            </a:r>
          </a:p>
          <a:p>
            <a:pPr marL="171450" indent="-171450" algn="l">
              <a:buFont typeface="Arial" panose="020B0604020202020204" pitchFamily="34" charset="0"/>
              <a:buChar char="•"/>
            </a:pPr>
            <a:r>
              <a:rPr lang="en-US" b="0" i="0" dirty="0">
                <a:solidFill>
                  <a:srgbClr val="252327"/>
                </a:solidFill>
                <a:effectLst/>
                <a:latin typeface="Arial" panose="020B0604020202020204" pitchFamily="34" charset="0"/>
              </a:rPr>
              <a:t>The formation of the nation state of Canada is based on the ideology of </a:t>
            </a:r>
            <a:r>
              <a:rPr lang="en-US" b="1" i="0" dirty="0">
                <a:solidFill>
                  <a:srgbClr val="252327"/>
                </a:solidFill>
                <a:effectLst/>
                <a:latin typeface="Arial" panose="020B0604020202020204" pitchFamily="34" charset="0"/>
              </a:rPr>
              <a:t>imperialism</a:t>
            </a:r>
            <a:r>
              <a:rPr lang="en-US" b="0" i="0" dirty="0">
                <a:solidFill>
                  <a:srgbClr val="252327"/>
                </a:solidFill>
                <a:effectLst/>
                <a:latin typeface="Arial" panose="020B0604020202020204" pitchFamily="34" charset="0"/>
              </a:rPr>
              <a:t>, which is based on the idea that the imperial power is culturally, religiously and economically superior to all other nations or societies, which gives it the right to expropriate land and resources and control the destiny of indigenous populations.</a:t>
            </a:r>
          </a:p>
          <a:p>
            <a:pPr marL="171450" indent="-171450" algn="l">
              <a:buFont typeface="Arial" panose="020B0604020202020204" pitchFamily="34" charset="0"/>
              <a:buChar char="•"/>
            </a:pPr>
            <a:r>
              <a:rPr lang="en-US" b="1" i="0" dirty="0">
                <a:solidFill>
                  <a:srgbClr val="252327"/>
                </a:solidFill>
                <a:effectLst/>
                <a:latin typeface="Arial" panose="020B0604020202020204" pitchFamily="34" charset="0"/>
              </a:rPr>
              <a:t>Democratic</a:t>
            </a:r>
            <a:r>
              <a:rPr lang="en-US" b="0" i="0" dirty="0">
                <a:solidFill>
                  <a:srgbClr val="252327"/>
                </a:solidFill>
                <a:effectLst/>
                <a:latin typeface="Arial" panose="020B0604020202020204" pitchFamily="34" charset="0"/>
              </a:rPr>
              <a:t> </a:t>
            </a:r>
            <a:r>
              <a:rPr lang="en-US" b="1" i="0" dirty="0">
                <a:solidFill>
                  <a:srgbClr val="252327"/>
                </a:solidFill>
                <a:effectLst/>
                <a:latin typeface="Arial" panose="020B0604020202020204" pitchFamily="34" charset="0"/>
              </a:rPr>
              <a:t>racism</a:t>
            </a:r>
            <a:r>
              <a:rPr lang="en-US" b="0" i="0" dirty="0">
                <a:solidFill>
                  <a:srgbClr val="252327"/>
                </a:solidFill>
                <a:effectLst/>
                <a:latin typeface="Arial" panose="020B0604020202020204" pitchFamily="34" charset="0"/>
              </a:rPr>
              <a:t> is an ideology that permits two contradictory sets of values to coexist. One set of values embraces liberal ideas of fairness, justice and equality, and the other set permits attitudes and </a:t>
            </a:r>
            <a:r>
              <a:rPr lang="en-US" b="0" i="0" dirty="0" err="1">
                <a:solidFill>
                  <a:srgbClr val="252327"/>
                </a:solidFill>
                <a:effectLst/>
                <a:latin typeface="Arial" panose="020B0604020202020204" pitchFamily="34" charset="0"/>
              </a:rPr>
              <a:t>behaviours</a:t>
            </a:r>
            <a:r>
              <a:rPr lang="en-US" b="0" i="0" dirty="0">
                <a:solidFill>
                  <a:srgbClr val="252327"/>
                </a:solidFill>
                <a:effectLst/>
                <a:latin typeface="Arial" panose="020B0604020202020204" pitchFamily="34" charset="0"/>
              </a:rPr>
              <a:t> that are racist.</a:t>
            </a:r>
          </a:p>
          <a:p>
            <a:pPr marL="171450" indent="-171450">
              <a:buFont typeface="Arial" panose="020B0604020202020204" pitchFamily="34" charset="0"/>
              <a:buChar char="•"/>
            </a:pPr>
            <a:r>
              <a:rPr lang="en-US" altLang="en-US" b="1" dirty="0">
                <a:ea typeface="ＭＳ Ｐゴシック" panose="020B0600070205080204" pitchFamily="34" charset="-128"/>
              </a:rPr>
              <a:t>Feminism</a:t>
            </a:r>
            <a:r>
              <a:rPr lang="en-US" altLang="en-US" dirty="0">
                <a:ea typeface="ＭＳ Ｐゴシック" panose="020B0600070205080204" pitchFamily="34" charset="-128"/>
              </a:rPr>
              <a:t> encompasses a range of ideological perspectives based on advocating for the economic, social, and political equality between men and women.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b="1" dirty="0">
                <a:solidFill>
                  <a:srgbClr val="C00000"/>
                </a:solidFill>
                <a:ea typeface="ＭＳ Ｐゴシック" panose="020B0600070205080204" pitchFamily="34" charset="-128"/>
              </a:rPr>
              <a:t>Nationalism</a:t>
            </a:r>
            <a:r>
              <a:rPr lang="en-US" altLang="en-US" dirty="0">
                <a:ea typeface="ＭＳ Ｐゴシック" panose="020B0600070205080204" pitchFamily="34" charset="-128"/>
              </a:rPr>
              <a:t> is the idea that our primary loyalty should be to the country in which we live in.</a:t>
            </a:r>
          </a:p>
          <a:p>
            <a:pPr marL="171450" indent="-171450">
              <a:buFont typeface="Arial" panose="020B0604020202020204" pitchFamily="34" charset="0"/>
              <a:buChar char="•"/>
            </a:pPr>
            <a:endParaRPr lang="en-US" altLang="en-US" b="1"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a:p>
        </p:txBody>
      </p:sp>
    </p:spTree>
    <p:extLst>
      <p:ext uri="{BB962C8B-B14F-4D97-AF65-F5344CB8AC3E}">
        <p14:creationId xmlns:p14="http://schemas.microsoft.com/office/powerpoint/2010/main" val="119798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2022-05-01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2022-05-01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unsplash.com/s/photos/society?utm_source=unsplash&amp;utm_medium=referral&amp;utm_content=creditCopyText" TargetMode="External"/><Relationship Id="rId4" Type="http://schemas.openxmlformats.org/officeDocument/2006/relationships/hyperlink" Target="https://unsplash.com/@yasinyusuf?utm_source=unsplash&amp;utm_medium=referral&amp;utm_content=creditCopyTex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pexels.com/photo/question-mark-on-chalk-board-356079/" TargetMode="Externa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unsplash.com/s/photos/canadian?utm_source=unsplash&amp;utm_medium=referral&amp;utm_content=creditCopyText" TargetMode="External"/><Relationship Id="rId4" Type="http://schemas.openxmlformats.org/officeDocument/2006/relationships/hyperlink" Target="https://unsplash.com/@andyjh07?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pixabay.com/users/lauraham666-13223721" TargetMode="Externa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thecanadianencyclopedia.ca/en/article/black-loyalists-in-british-north-america"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newswire.ca/news-releases/2017-black-history-stamp-commemorates-mathieu-da-costa-612287463.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www.thecanadianencyclopedia.ca/en/article/mathieu-da-cost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vecteezy.com/photo/6248039-social-word-on-yellow-brick-wal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pexels.com/photo/group-of-people-near-wall-242229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pexels.com/photo/aroma-beverage-breakfast-brown-414628/?utm_content=attributionCopyText&amp;utm_medium=referral&amp;utm_source=pexels" TargetMode="External"/><Relationship Id="rId4" Type="http://schemas.openxmlformats.org/officeDocument/2006/relationships/hyperlink" Target="https://www.pexels.com/@pixabay?utm_content=attributionCopyText&amp;utm_medium=referral&amp;utm_source=pexel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vecteezy.com/free-vector/canada-ma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freepik.com/free-vector/political-systems-isometric-illustration_13995921.ht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freepik.com/free-vector/political-systems-isometric-illustration_13995921.ht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freepik.com/free-vector/political-system-isometric-illustration-with-monarch-throne-kneeling-people-white-isolated_17547072.ht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23.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hyperlink" Target="https://creativecommons.org/licenses/by-nc-sa/4.0/" TargetMode="External"/><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hyperlink" Target="http://www.hiprofile.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rawpixel.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freepik.com/free-vector/left-right-brain-concept_2871040.ht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pixabay.com/vectors/black-malcolm-malcolm-x-power-1294326/" TargetMode="Externa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hyperlink" Target="https://pixabay.com/vectors/christopher-columbus-portrait-6471762/"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pexels.com/photo/unrecognizable-diverse-strikers-with-blm-placards-protesting-on-street-61544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pexels.com/photo/workplace-with-clipboard-and-green-plant-leaf-5797908/?utm_content=attributionCopyText&amp;utm_medium=referral&amp;utm_source=pexels" TargetMode="External"/><Relationship Id="rId4" Type="http://schemas.openxmlformats.org/officeDocument/2006/relationships/hyperlink" Target="https://www.pexels.com/@ann-poan-3111643?utm_content=attributionCopyText&amp;utm_medium=referral&amp;utm_source=pexels"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tj9ML5TKeLg?feature=oembed" TargetMode="External"/><Relationship Id="rId6" Type="http://schemas.openxmlformats.org/officeDocument/2006/relationships/image" Target="../media/image50.jpeg"/><Relationship Id="rId5" Type="http://schemas.openxmlformats.org/officeDocument/2006/relationships/hyperlink" Target="https://youtu.be/tj9ML5TKeLg" TargetMode="Externa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ideo" Target="https://www.youtube.com/embed/7bswHch8844?feature=oembed" TargetMode="External"/><Relationship Id="rId6" Type="http://schemas.openxmlformats.org/officeDocument/2006/relationships/image" Target="../media/image52.jpeg"/><Relationship Id="rId5" Type="http://schemas.openxmlformats.org/officeDocument/2006/relationships/hyperlink" Target="https://youtu.be/7bswHch8844" TargetMode="External"/><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hyperlink" Target="https://www.politicalcompass.org/tes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vecteezy.com/photo/4901632-group-of-young-people-together-outdoors-in-urban-background" TargetMode="External"/><Relationship Id="rId4" Type="http://schemas.openxmlformats.org/officeDocument/2006/relationships/hyperlink" Target="https://www.vecteezy.com/members/javiindy91165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hyperlink" Target="https://www.pexels.com/photo/question-mark-on-chalk-board-356079/?utm_content=attributionCopyText&amp;utm_medium=referral&amp;utm_source=pexels" TargetMode="External"/><Relationship Id="rId4" Type="http://schemas.openxmlformats.org/officeDocument/2006/relationships/hyperlink" Target="https://www.pexels.com/@pixabay?utm_content=attributionCopyText&amp;utm_medium=referral&amp;utm_source=pexel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free-vector/isometric-education-illustration-with-books_17714266.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s://www.freepik.com/macrovecto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freepik.com/free-vector/scrum-board-concept-illustration_7230633.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pexels.com/photo/question-mark-on-chalk-board-35607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pexels.com/photo/silhouette-photography-of-jump-shot-of-two-persons-4081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freepik.com/free-vector/professional-decision_10385757.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man in black leather jacket">
            <a:extLst>
              <a:ext uri="{FF2B5EF4-FFF2-40B4-BE49-F238E27FC236}">
                <a16:creationId xmlns:a16="http://schemas.microsoft.com/office/drawing/2014/main" id="{EFD0BCC1-48E9-408F-B36E-CCD3553E0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13" b="7888"/>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D76AEAC-6713-46E8-8478-96065161B1ED}"/>
              </a:ext>
            </a:extLst>
          </p:cNvPr>
          <p:cNvSpPr/>
          <p:nvPr/>
        </p:nvSpPr>
        <p:spPr>
          <a:xfrm>
            <a:off x="0" y="-95118"/>
            <a:ext cx="12283893" cy="6996075"/>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solidFill>
                  <a:srgbClr val="464646"/>
                </a:solidFill>
                <a:effectLst/>
                <a:latin typeface="Montserrat" panose="02000505000000020004" pitchFamily="2" charset="0"/>
              </a:rPr>
              <a:t>photo by </a:t>
            </a:r>
            <a:r>
              <a:rPr lang="en-US" b="0" i="0" u="none" strike="noStrike">
                <a:solidFill>
                  <a:srgbClr val="03709B"/>
                </a:solidFill>
                <a:effectLst/>
                <a:latin typeface="Montserrat" panose="02000505000000020004" pitchFamily="2" charset="0"/>
                <a:hlinkClick r:id="rId4"/>
              </a:rPr>
              <a:t>Yasin Yusuf</a:t>
            </a:r>
            <a:r>
              <a:rPr lang="en-US" b="0" i="0">
                <a:solidFill>
                  <a:srgbClr val="464646"/>
                </a:solidFill>
                <a:effectLst/>
                <a:latin typeface="Montserrat" panose="02000505000000020004" pitchFamily="2" charset="0"/>
              </a:rPr>
              <a:t> on </a:t>
            </a:r>
            <a:r>
              <a:rPr lang="en-US" b="0" i="0" u="none" strike="noStrike">
                <a:solidFill>
                  <a:srgbClr val="03709B"/>
                </a:solidFill>
                <a:effectLst/>
                <a:latin typeface="Montserrat" panose="02000505000000020004" pitchFamily="2" charset="0"/>
                <a:hlinkClick r:id="rId5"/>
              </a:rPr>
              <a:t>Unsplash</a:t>
            </a:r>
            <a:endParaRPr lang="en-US" dirty="0"/>
          </a:p>
        </p:txBody>
      </p:sp>
      <p:sp>
        <p:nvSpPr>
          <p:cNvPr id="2" name="Title 1"/>
          <p:cNvSpPr>
            <a:spLocks noGrp="1"/>
          </p:cNvSpPr>
          <p:nvPr>
            <p:ph type="ctrTitle"/>
          </p:nvPr>
        </p:nvSpPr>
        <p:spPr>
          <a:xfrm>
            <a:off x="371475" y="2837883"/>
            <a:ext cx="11449050" cy="1208314"/>
          </a:xfrm>
          <a:ln w="19050">
            <a:noFill/>
          </a:ln>
        </p:spPr>
        <p:txBody>
          <a:bodyPr>
            <a:noAutofit/>
          </a:bodyPr>
          <a:lstStyle/>
          <a:p>
            <a:r>
              <a:rPr lang="en-CA" sz="8000" dirty="0">
                <a:ln w="19050">
                  <a:solidFill>
                    <a:schemeClr val="bg1"/>
                  </a:solidFill>
                </a:ln>
                <a:solidFill>
                  <a:schemeClr val="bg1"/>
                </a:solidFill>
              </a:rPr>
              <a:t>IDEOLOGY SHAPES THE WORLD</a:t>
            </a:r>
          </a:p>
        </p:txBody>
      </p:sp>
      <p:sp>
        <p:nvSpPr>
          <p:cNvPr id="4" name="Title 1">
            <a:extLst>
              <a:ext uri="{FF2B5EF4-FFF2-40B4-BE49-F238E27FC236}">
                <a16:creationId xmlns:a16="http://schemas.microsoft.com/office/drawing/2014/main" id="{3BD9AF57-62C3-4110-BD75-B5F6A1A06C42}"/>
              </a:ext>
            </a:extLst>
          </p:cNvPr>
          <p:cNvSpPr txBox="1">
            <a:spLocks/>
          </p:cNvSpPr>
          <p:nvPr/>
        </p:nvSpPr>
        <p:spPr>
          <a:xfrm>
            <a:off x="371475" y="3402920"/>
            <a:ext cx="11449050" cy="27629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dirty="0">
                <a:ln w="12700">
                  <a:noFill/>
                </a:ln>
                <a:solidFill>
                  <a:schemeClr val="bg1"/>
                </a:solidFill>
              </a:rPr>
              <a:t>GNED 500 </a:t>
            </a:r>
          </a:p>
          <a:p>
            <a:r>
              <a:rPr lang="en-CA" dirty="0">
                <a:ln w="12700">
                  <a:noFill/>
                </a:ln>
                <a:solidFill>
                  <a:schemeClr val="bg1"/>
                </a:solidFill>
              </a:rPr>
              <a:t>WEEK4 </a:t>
            </a:r>
          </a:p>
        </p:txBody>
      </p:sp>
      <p:sp>
        <p:nvSpPr>
          <p:cNvPr id="11" name="TextBox 10">
            <a:extLst>
              <a:ext uri="{FF2B5EF4-FFF2-40B4-BE49-F238E27FC236}">
                <a16:creationId xmlns:a16="http://schemas.microsoft.com/office/drawing/2014/main" id="{4221DC0A-D222-4631-89F4-409F9D3CE48E}"/>
              </a:ext>
            </a:extLst>
          </p:cNvPr>
          <p:cNvSpPr txBox="1"/>
          <p:nvPr/>
        </p:nvSpPr>
        <p:spPr>
          <a:xfrm>
            <a:off x="371475" y="6368438"/>
            <a:ext cx="11449050" cy="338554"/>
          </a:xfrm>
          <a:prstGeom prst="rect">
            <a:avLst/>
          </a:prstGeom>
          <a:noFill/>
        </p:spPr>
        <p:txBody>
          <a:bodyPr wrap="square">
            <a:spAutoFit/>
          </a:bodyPr>
          <a:lstStyle/>
          <a:p>
            <a:pPr algn="ctr"/>
            <a:r>
              <a:rPr lang="en-US" sz="1600" b="1" i="0" dirty="0">
                <a:solidFill>
                  <a:schemeClr val="bg1"/>
                </a:solidFill>
                <a:effectLst/>
              </a:rPr>
              <a:t>Photo by </a:t>
            </a:r>
            <a:r>
              <a:rPr lang="en-US" sz="1600" b="1" i="0" u="none" strike="noStrike" dirty="0">
                <a:solidFill>
                  <a:schemeClr val="bg1"/>
                </a:solidFill>
                <a:effectLst/>
                <a:hlinkClick r:id="rId4">
                  <a:extLst>
                    <a:ext uri="{A12FA001-AC4F-418D-AE19-62706E023703}">
                      <ahyp:hlinkClr xmlns:ahyp="http://schemas.microsoft.com/office/drawing/2018/hyperlinkcolor" val="tx"/>
                    </a:ext>
                  </a:extLst>
                </a:hlinkClick>
              </a:rPr>
              <a:t>Yasin Yusuf</a:t>
            </a:r>
            <a:r>
              <a:rPr lang="en-US" sz="1600" b="1" i="0" dirty="0">
                <a:solidFill>
                  <a:schemeClr val="bg1"/>
                </a:solidFill>
                <a:effectLst/>
              </a:rPr>
              <a:t> on </a:t>
            </a:r>
            <a:r>
              <a:rPr lang="en-US" sz="1600" b="1" i="0" u="none" strike="noStrike" dirty="0" err="1">
                <a:solidFill>
                  <a:schemeClr val="bg1"/>
                </a:solidFill>
                <a:effectLst/>
                <a:hlinkClick r:id="rId5">
                  <a:extLst>
                    <a:ext uri="{A12FA001-AC4F-418D-AE19-62706E023703}">
                      <ahyp:hlinkClr xmlns:ahyp="http://schemas.microsoft.com/office/drawing/2018/hyperlinkcolor" val="tx"/>
                    </a:ext>
                  </a:extLst>
                </a:hlinkClick>
              </a:rPr>
              <a:t>Unsplash</a:t>
            </a:r>
            <a:endParaRPr lang="en-CA" sz="1600" b="1" dirty="0">
              <a:solidFill>
                <a:schemeClr val="bg1"/>
              </a:solidFill>
            </a:endParaRPr>
          </a:p>
        </p:txBody>
      </p:sp>
    </p:spTree>
    <p:extLst>
      <p:ext uri="{BB962C8B-B14F-4D97-AF65-F5344CB8AC3E}">
        <p14:creationId xmlns:p14="http://schemas.microsoft.com/office/powerpoint/2010/main" val="217819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820525" cy="1325563"/>
          </a:xfrm>
        </p:spPr>
        <p:txBody>
          <a:bodyPr>
            <a:normAutofit/>
          </a:bodyPr>
          <a:lstStyle/>
          <a:p>
            <a:r>
              <a:rPr lang="en-CA" dirty="0"/>
              <a:t>QUESTION</a:t>
            </a:r>
          </a:p>
        </p:txBody>
      </p:sp>
      <p:sp>
        <p:nvSpPr>
          <p:cNvPr id="3" name="Content Placeholder 2"/>
          <p:cNvSpPr>
            <a:spLocks noGrp="1"/>
          </p:cNvSpPr>
          <p:nvPr>
            <p:ph idx="1"/>
          </p:nvPr>
        </p:nvSpPr>
        <p:spPr>
          <a:xfrm>
            <a:off x="371475" y="1565559"/>
            <a:ext cx="5608220" cy="4792379"/>
          </a:xfrm>
        </p:spPr>
        <p:txBody>
          <a:bodyPr>
            <a:normAutofit/>
          </a:bodyPr>
          <a:lstStyle/>
          <a:p>
            <a:r>
              <a:rPr lang="en-US" altLang="en-US" sz="2600" dirty="0">
                <a:solidFill>
                  <a:srgbClr val="FF0000"/>
                </a:solidFill>
                <a:ea typeface="ＭＳ Ｐゴシック" panose="020B0600070205080204" pitchFamily="34" charset="-128"/>
              </a:rPr>
              <a:t>What ideologies do you subscribe to? </a:t>
            </a:r>
          </a:p>
          <a:p>
            <a:r>
              <a:rPr lang="en-US" altLang="en-US" sz="2600" dirty="0">
                <a:solidFill>
                  <a:srgbClr val="FF0000"/>
                </a:solidFill>
                <a:ea typeface="ＭＳ Ｐゴシック" panose="020B0600070205080204" pitchFamily="34" charset="-128"/>
              </a:rPr>
              <a:t>Where did these ideologies come from?</a:t>
            </a:r>
          </a:p>
          <a:p>
            <a:r>
              <a:rPr lang="en-US" altLang="en-US" sz="2600" dirty="0">
                <a:ea typeface="ＭＳ Ｐゴシック" panose="020B0600070205080204" pitchFamily="34" charset="-128"/>
              </a:rPr>
              <a:t>We simply absorb them through our participation in various social institutions. </a:t>
            </a:r>
          </a:p>
          <a:p>
            <a:r>
              <a:rPr lang="en-US" altLang="en-US" sz="2600" dirty="0">
                <a:ea typeface="ＭＳ Ｐゴシック" panose="020B0600070205080204" pitchFamily="34" charset="-128"/>
              </a:rPr>
              <a:t>Our participation in these systems becomes the norm and the </a:t>
            </a:r>
            <a:r>
              <a:rPr lang="en-US" altLang="en-US" sz="2600" b="1" dirty="0">
                <a:solidFill>
                  <a:srgbClr val="C00000"/>
                </a:solidFill>
                <a:ea typeface="ＭＳ Ｐゴシック" panose="020B0600070205080204" pitchFamily="34" charset="-128"/>
              </a:rPr>
              <a:t>dominant</a:t>
            </a:r>
            <a:r>
              <a:rPr lang="en-US" altLang="en-US" sz="2600" dirty="0">
                <a:ea typeface="ＭＳ Ｐゴシック" panose="020B0600070205080204" pitchFamily="34" charset="-128"/>
              </a:rPr>
              <a:t> </a:t>
            </a:r>
            <a:r>
              <a:rPr lang="en-US" altLang="en-US" sz="2600" b="1" dirty="0">
                <a:solidFill>
                  <a:srgbClr val="C00000"/>
                </a:solidFill>
                <a:ea typeface="ＭＳ Ｐゴシック" panose="020B0600070205080204" pitchFamily="34" charset="-128"/>
              </a:rPr>
              <a:t>ideology</a:t>
            </a:r>
          </a:p>
        </p:txBody>
      </p:sp>
      <p:grpSp>
        <p:nvGrpSpPr>
          <p:cNvPr id="8" name="Group 7">
            <a:extLst>
              <a:ext uri="{FF2B5EF4-FFF2-40B4-BE49-F238E27FC236}">
                <a16:creationId xmlns:a16="http://schemas.microsoft.com/office/drawing/2014/main" id="{D4EBCE1B-9C41-40EA-BD9D-D2AAECC8D39A}"/>
              </a:ext>
            </a:extLst>
          </p:cNvPr>
          <p:cNvGrpSpPr/>
          <p:nvPr/>
        </p:nvGrpSpPr>
        <p:grpSpPr>
          <a:xfrm>
            <a:off x="6110287" y="0"/>
            <a:ext cx="6096001" cy="6933912"/>
            <a:chOff x="-19051" y="-87598"/>
            <a:chExt cx="6096001" cy="6933912"/>
          </a:xfrm>
        </p:grpSpPr>
        <p:pic>
          <p:nvPicPr>
            <p:cNvPr id="9" name="Picture 2" descr="Free Question Mark on Chalk Board Stock Photo">
              <a:extLst>
                <a:ext uri="{FF2B5EF4-FFF2-40B4-BE49-F238E27FC236}">
                  <a16:creationId xmlns:a16="http://schemas.microsoft.com/office/drawing/2014/main" id="{B88F301B-2866-403D-B3B5-BA53FA18B0F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rcRect l="24113" t="169" r="22672" b="-169"/>
            <a:stretch/>
          </p:blipFill>
          <p:spPr bwMode="auto">
            <a:xfrm>
              <a:off x="-19051" y="-87598"/>
              <a:ext cx="6096001" cy="69339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5"/>
              <a:extLst>
                <a:ext uri="{FF2B5EF4-FFF2-40B4-BE49-F238E27FC236}">
                  <a16:creationId xmlns:a16="http://schemas.microsoft.com/office/drawing/2014/main" id="{3EF5A0F9-B1D1-4C3D-A844-06E83C9351E4}"/>
                </a:ext>
              </a:extLst>
            </p:cNvPr>
            <p:cNvSpPr txBox="1"/>
            <p:nvPr/>
          </p:nvSpPr>
          <p:spPr>
            <a:xfrm>
              <a:off x="1514475" y="6390088"/>
              <a:ext cx="3476625" cy="369332"/>
            </a:xfrm>
            <a:prstGeom prst="rect">
              <a:avLst/>
            </a:prstGeom>
            <a:noFill/>
          </p:spPr>
          <p:txBody>
            <a:bodyPr wrap="square">
              <a:spAutoFit/>
            </a:bodyPr>
            <a:lstStyle/>
            <a:p>
              <a:r>
                <a:rPr lang="en-CA" b="1" i="0" dirty="0">
                  <a:solidFill>
                    <a:schemeClr val="bg1"/>
                  </a:solidFill>
                  <a:effectLst/>
                  <a:latin typeface="PlusJakartaSans"/>
                </a:rPr>
                <a:t>Photo by Pixabay – Pexels.com</a:t>
              </a:r>
            </a:p>
          </p:txBody>
        </p:sp>
      </p:grpSp>
    </p:spTree>
    <p:extLst>
      <p:ext uri="{BB962C8B-B14F-4D97-AF65-F5344CB8AC3E}">
        <p14:creationId xmlns:p14="http://schemas.microsoft.com/office/powerpoint/2010/main" val="6046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people near tree">
            <a:extLst>
              <a:ext uri="{FF2B5EF4-FFF2-40B4-BE49-F238E27FC236}">
                <a16:creationId xmlns:a16="http://schemas.microsoft.com/office/drawing/2014/main" id="{39A89789-45B8-413A-A84B-A74C1A03F1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76" b="8118"/>
          <a:stretch/>
        </p:blipFill>
        <p:spPr bwMode="auto">
          <a:xfrm>
            <a:off x="-44554" y="0"/>
            <a:ext cx="1231275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598678-841B-4AA1-857B-47100A0780E1}"/>
              </a:ext>
            </a:extLst>
          </p:cNvPr>
          <p:cNvSpPr/>
          <p:nvPr/>
        </p:nvSpPr>
        <p:spPr>
          <a:xfrm>
            <a:off x="0" y="0"/>
            <a:ext cx="12268200" cy="5791200"/>
          </a:xfrm>
          <a:prstGeom prst="rect">
            <a:avLst/>
          </a:prstGeom>
          <a:gradFill flip="none" rotWithShape="1">
            <a:gsLst>
              <a:gs pos="3000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ASSUMPTIONS</a:t>
            </a:r>
          </a:p>
        </p:txBody>
      </p:sp>
      <p:sp>
        <p:nvSpPr>
          <p:cNvPr id="3" name="Content Placeholder 2"/>
          <p:cNvSpPr>
            <a:spLocks noGrp="1"/>
          </p:cNvSpPr>
          <p:nvPr>
            <p:ph idx="1"/>
          </p:nvPr>
        </p:nvSpPr>
        <p:spPr>
          <a:xfrm>
            <a:off x="371475" y="1557338"/>
            <a:ext cx="11449050" cy="4619625"/>
          </a:xfrm>
        </p:spPr>
        <p:txBody>
          <a:bodyPr>
            <a:normAutofit/>
          </a:bodyPr>
          <a:lstStyle/>
          <a:p>
            <a:pPr marL="0" indent="0">
              <a:buNone/>
            </a:pPr>
            <a:r>
              <a:rPr lang="en-CA" dirty="0"/>
              <a:t>Imagine that you are sitting with a friend in the college cafeteria and your friend identifies a classmate in the Tim Horton’s line-up as the ‘Canadian guy.’</a:t>
            </a:r>
          </a:p>
          <a:p>
            <a:pPr marL="0" indent="0">
              <a:buNone/>
            </a:pPr>
            <a:r>
              <a:rPr lang="en-CA" dirty="0"/>
              <a:t>Describe what you are thinking of what the person looks like? </a:t>
            </a:r>
          </a:p>
        </p:txBody>
      </p:sp>
      <p:sp>
        <p:nvSpPr>
          <p:cNvPr id="7" name="TextBox 6">
            <a:extLst>
              <a:ext uri="{FF2B5EF4-FFF2-40B4-BE49-F238E27FC236}">
                <a16:creationId xmlns:a16="http://schemas.microsoft.com/office/drawing/2014/main" id="{4D0BF4C7-2115-44AD-9C04-5A6D359557E3}"/>
              </a:ext>
            </a:extLst>
          </p:cNvPr>
          <p:cNvSpPr txBox="1"/>
          <p:nvPr/>
        </p:nvSpPr>
        <p:spPr>
          <a:xfrm>
            <a:off x="371475" y="5691694"/>
            <a:ext cx="11312526" cy="584775"/>
          </a:xfrm>
          <a:prstGeom prst="rect">
            <a:avLst/>
          </a:prstGeom>
          <a:noFill/>
        </p:spPr>
        <p:txBody>
          <a:bodyPr wrap="square">
            <a:spAutoFit/>
          </a:bodyPr>
          <a:lstStyle/>
          <a:p>
            <a:pPr algn="ctr"/>
            <a:r>
              <a:rPr lang="en-US" sz="3200" b="1" dirty="0">
                <a:ln>
                  <a:solidFill>
                    <a:schemeClr val="bg1">
                      <a:lumMod val="85000"/>
                    </a:schemeClr>
                  </a:solidFill>
                </a:ln>
                <a:solidFill>
                  <a:schemeClr val="bg1"/>
                </a:solidFill>
              </a:rPr>
              <a:t>WHAT ASSUMPTIONS ARE YOU MAKING? </a:t>
            </a:r>
            <a:endParaRPr lang="en-CA" sz="3200" b="1" dirty="0">
              <a:ln>
                <a:solidFill>
                  <a:schemeClr val="bg1">
                    <a:lumMod val="85000"/>
                  </a:schemeClr>
                </a:solidFill>
              </a:ln>
              <a:solidFill>
                <a:schemeClr val="bg1"/>
              </a:solidFill>
            </a:endParaRPr>
          </a:p>
        </p:txBody>
      </p:sp>
      <p:sp>
        <p:nvSpPr>
          <p:cNvPr id="11" name="TextBox 10">
            <a:extLst>
              <a:ext uri="{FF2B5EF4-FFF2-40B4-BE49-F238E27FC236}">
                <a16:creationId xmlns:a16="http://schemas.microsoft.com/office/drawing/2014/main" id="{4DA4CD7B-A0A4-409B-BCE0-57EFF055934E}"/>
              </a:ext>
            </a:extLst>
          </p:cNvPr>
          <p:cNvSpPr txBox="1"/>
          <p:nvPr/>
        </p:nvSpPr>
        <p:spPr>
          <a:xfrm>
            <a:off x="371475" y="6326768"/>
            <a:ext cx="6286500" cy="369332"/>
          </a:xfrm>
          <a:prstGeom prst="rect">
            <a:avLst/>
          </a:prstGeom>
          <a:noFill/>
        </p:spPr>
        <p:txBody>
          <a:bodyPr wrap="square">
            <a:spAutoFit/>
          </a:bodyPr>
          <a:lstStyle/>
          <a:p>
            <a:r>
              <a:rPr lang="en-US" b="1" dirty="0">
                <a:solidFill>
                  <a:schemeClr val="bg1"/>
                </a:solidFill>
              </a:rPr>
              <a:t>Photo by </a:t>
            </a:r>
            <a:r>
              <a:rPr lang="en-US" b="1" dirty="0">
                <a:solidFill>
                  <a:schemeClr val="bg1"/>
                </a:solidFill>
                <a:hlinkClick r:id="rId4">
                  <a:extLst>
                    <a:ext uri="{A12FA001-AC4F-418D-AE19-62706E023703}">
                      <ahyp:hlinkClr xmlns:ahyp="http://schemas.microsoft.com/office/drawing/2018/hyperlinkcolor" val="tx"/>
                    </a:ext>
                  </a:extLst>
                </a:hlinkClick>
              </a:rPr>
              <a:t>Andy Holmes</a:t>
            </a:r>
            <a:r>
              <a:rPr lang="en-US" b="1" dirty="0">
                <a:solidFill>
                  <a:schemeClr val="bg1"/>
                </a:solidFill>
              </a:rPr>
              <a:t> on </a:t>
            </a:r>
            <a:r>
              <a:rPr lang="en-US" b="1" dirty="0" err="1">
                <a:solidFill>
                  <a:schemeClr val="bg1"/>
                </a:solidFill>
                <a:hlinkClick r:id="rId5">
                  <a:extLst>
                    <a:ext uri="{A12FA001-AC4F-418D-AE19-62706E023703}">
                      <ahyp:hlinkClr xmlns:ahyp="http://schemas.microsoft.com/office/drawing/2018/hyperlinkcolor" val="tx"/>
                    </a:ext>
                  </a:extLst>
                </a:hlinkClick>
              </a:rPr>
              <a:t>Unsplash</a:t>
            </a:r>
            <a:r>
              <a:rPr lang="en-US" b="1" dirty="0">
                <a:solidFill>
                  <a:schemeClr val="bg1"/>
                </a:solidFill>
              </a:rPr>
              <a:t> </a:t>
            </a:r>
            <a:endParaRPr lang="en-CA" b="1" dirty="0">
              <a:solidFill>
                <a:schemeClr val="bg1"/>
              </a:solidFill>
            </a:endParaRPr>
          </a:p>
        </p:txBody>
      </p:sp>
    </p:spTree>
    <p:extLst>
      <p:ext uri="{BB962C8B-B14F-4D97-AF65-F5344CB8AC3E}">
        <p14:creationId xmlns:p14="http://schemas.microsoft.com/office/powerpoint/2010/main" val="269544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ow Wow, Indigenous, Dance, Regalia, Native American">
            <a:extLst>
              <a:ext uri="{FF2B5EF4-FFF2-40B4-BE49-F238E27FC236}">
                <a16:creationId xmlns:a16="http://schemas.microsoft.com/office/drawing/2014/main" id="{2D349EB0-BAAE-4AC5-92C0-278689A5F03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t="7905" b="7905"/>
          <a:stretch/>
        </p:blipFill>
        <p:spPr bwMode="auto">
          <a:xfrm flipH="1">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solidFill>
                  <a:schemeClr val="bg1"/>
                </a:solidFill>
              </a:rPr>
              <a:t>TO BE CANADIAN</a:t>
            </a:r>
          </a:p>
        </p:txBody>
      </p:sp>
      <p:sp>
        <p:nvSpPr>
          <p:cNvPr id="7" name="TextBox 6">
            <a:hlinkClick r:id="rId5"/>
            <a:extLst>
              <a:ext uri="{FF2B5EF4-FFF2-40B4-BE49-F238E27FC236}">
                <a16:creationId xmlns:a16="http://schemas.microsoft.com/office/drawing/2014/main" id="{8EAD3ACF-027D-4297-A308-7A0231291329}"/>
              </a:ext>
            </a:extLst>
          </p:cNvPr>
          <p:cNvSpPr txBox="1"/>
          <p:nvPr/>
        </p:nvSpPr>
        <p:spPr>
          <a:xfrm>
            <a:off x="8191500" y="6433338"/>
            <a:ext cx="3989388" cy="369332"/>
          </a:xfrm>
          <a:prstGeom prst="rect">
            <a:avLst/>
          </a:prstGeom>
          <a:noFill/>
        </p:spPr>
        <p:txBody>
          <a:bodyPr wrap="square">
            <a:spAutoFit/>
          </a:bodyPr>
          <a:lstStyle/>
          <a:p>
            <a:r>
              <a:rPr lang="en-US" b="1" i="0" dirty="0">
                <a:effectLst/>
              </a:rPr>
              <a:t>Image by Laura Hamilton from </a:t>
            </a:r>
            <a:r>
              <a:rPr lang="en-US" b="1" i="0" dirty="0" err="1">
                <a:effectLst/>
              </a:rPr>
              <a:t>Pixabay</a:t>
            </a:r>
            <a:r>
              <a:rPr lang="en-US" b="1" i="0" dirty="0">
                <a:effectLst/>
              </a:rPr>
              <a:t> </a:t>
            </a:r>
            <a:endParaRPr lang="en-CA" b="1" dirty="0"/>
          </a:p>
        </p:txBody>
      </p:sp>
    </p:spTree>
    <p:extLst>
      <p:ext uri="{BB962C8B-B14F-4D97-AF65-F5344CB8AC3E}">
        <p14:creationId xmlns:p14="http://schemas.microsoft.com/office/powerpoint/2010/main" val="3437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6296" y="239996"/>
            <a:ext cx="7365304" cy="1325563"/>
          </a:xfrm>
        </p:spPr>
        <p:txBody>
          <a:bodyPr>
            <a:normAutofit/>
          </a:bodyPr>
          <a:lstStyle/>
          <a:p>
            <a:r>
              <a:rPr lang="en-CA" dirty="0"/>
              <a:t>BLACK LOYALISTS</a:t>
            </a:r>
          </a:p>
        </p:txBody>
      </p:sp>
      <p:sp>
        <p:nvSpPr>
          <p:cNvPr id="3" name="Content Placeholder 2"/>
          <p:cNvSpPr>
            <a:spLocks noGrp="1"/>
          </p:cNvSpPr>
          <p:nvPr>
            <p:ph idx="1"/>
          </p:nvPr>
        </p:nvSpPr>
        <p:spPr>
          <a:xfrm>
            <a:off x="5295688" y="1565559"/>
            <a:ext cx="6744592" cy="4925001"/>
          </a:xfrm>
        </p:spPr>
        <p:txBody>
          <a:bodyPr>
            <a:normAutofit/>
          </a:bodyPr>
          <a:lstStyle/>
          <a:p>
            <a:pPr marL="171450" indent="-171450">
              <a:buFont typeface="Arial" panose="020B0604020202020204" pitchFamily="34" charset="0"/>
              <a:buChar char="•"/>
            </a:pPr>
            <a:r>
              <a:rPr lang="en-US" b="0" i="0" dirty="0">
                <a:effectLst/>
                <a:latin typeface="Segoe UI Historic" panose="020B0502040204020203" pitchFamily="34" charset="0"/>
              </a:rPr>
              <a:t>3,000 African American supporters of the British during the American Revolution</a:t>
            </a:r>
          </a:p>
          <a:p>
            <a:pPr marL="171450" indent="-171450">
              <a:buFont typeface="Arial" panose="020B0604020202020204" pitchFamily="34" charset="0"/>
              <a:buChar char="•"/>
            </a:pPr>
            <a:r>
              <a:rPr lang="en-US" b="0" i="0" dirty="0">
                <a:effectLst/>
                <a:latin typeface="Segoe UI Historic" panose="020B0502040204020203" pitchFamily="34" charset="0"/>
              </a:rPr>
              <a:t>Repatriated to British Canada at the end of the conflict. </a:t>
            </a:r>
          </a:p>
          <a:p>
            <a:pPr marL="171450" indent="-171450">
              <a:buFont typeface="Arial" panose="020B0604020202020204" pitchFamily="34" charset="0"/>
              <a:buChar char="•"/>
            </a:pPr>
            <a:r>
              <a:rPr lang="en-US" b="0" i="0" dirty="0">
                <a:effectLst/>
                <a:latin typeface="Segoe UI Historic" panose="020B0502040204020203" pitchFamily="34" charset="0"/>
              </a:rPr>
              <a:t>Most settled in Nova Scotia</a:t>
            </a:r>
          </a:p>
          <a:p>
            <a:pPr marL="171450" indent="-171450">
              <a:buFont typeface="Arial" panose="020B0604020202020204" pitchFamily="34" charset="0"/>
              <a:buChar char="•"/>
            </a:pPr>
            <a:r>
              <a:rPr lang="en-US" dirty="0">
                <a:latin typeface="Segoe UI Historic" panose="020B0502040204020203" pitchFamily="34" charset="0"/>
              </a:rPr>
              <a:t>E</a:t>
            </a:r>
            <a:r>
              <a:rPr lang="en-US" b="0" i="0" dirty="0">
                <a:effectLst/>
                <a:latin typeface="Segoe UI Historic" panose="020B0502040204020203" pitchFamily="34" charset="0"/>
              </a:rPr>
              <a:t>stablished what would be for decades, the largest concentration of black residents in Canada</a:t>
            </a:r>
          </a:p>
          <a:p>
            <a:pPr marL="171450" indent="-171450">
              <a:buFont typeface="Arial" panose="020B0604020202020204" pitchFamily="34" charset="0"/>
              <a:buChar char="•"/>
            </a:pPr>
            <a:r>
              <a:rPr lang="en-US" b="0" i="0" dirty="0">
                <a:effectLst/>
                <a:latin typeface="Segoe UI Historic" panose="020B0502040204020203" pitchFamily="34" charset="0"/>
              </a:rPr>
              <a:t>Largest settlement of free black people outside of Africa.</a:t>
            </a:r>
            <a:endParaRPr lang="en-CA" dirty="0"/>
          </a:p>
          <a:p>
            <a:endParaRPr lang="en-CA" dirty="0"/>
          </a:p>
        </p:txBody>
      </p:sp>
      <p:pic>
        <p:nvPicPr>
          <p:cNvPr id="16386" name="Picture 2" descr="Black Nova Scotians">
            <a:extLst>
              <a:ext uri="{FF2B5EF4-FFF2-40B4-BE49-F238E27FC236}">
                <a16:creationId xmlns:a16="http://schemas.microsoft.com/office/drawing/2014/main" id="{B8CF296D-763C-49C4-ABFE-7F7BF9DEE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91" r="30197"/>
          <a:stretch/>
        </p:blipFill>
        <p:spPr bwMode="auto">
          <a:xfrm>
            <a:off x="0" y="-21362"/>
            <a:ext cx="5036458" cy="6871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BF72F37B-EA47-415A-B5F7-18D37572463A}"/>
              </a:ext>
            </a:extLst>
          </p:cNvPr>
          <p:cNvSpPr txBox="1"/>
          <p:nvPr/>
        </p:nvSpPr>
        <p:spPr>
          <a:xfrm>
            <a:off x="215267" y="6165850"/>
            <a:ext cx="4680583" cy="584775"/>
          </a:xfrm>
          <a:prstGeom prst="rect">
            <a:avLst/>
          </a:prstGeom>
          <a:noFill/>
        </p:spPr>
        <p:txBody>
          <a:bodyPr wrap="square">
            <a:spAutoFit/>
          </a:bodyPr>
          <a:lstStyle/>
          <a:p>
            <a:pPr algn="l"/>
            <a:r>
              <a:rPr lang="en-US" sz="1600" b="1" i="0" u="none" strike="noStrike" dirty="0">
                <a:effectLst/>
                <a:hlinkClick r:id="rId4">
                  <a:extLst>
                    <a:ext uri="{A12FA001-AC4F-418D-AE19-62706E023703}">
                      <ahyp:hlinkClr xmlns:ahyp="http://schemas.microsoft.com/office/drawing/2018/hyperlinkcolor" val="tx"/>
                    </a:ext>
                  </a:extLst>
                </a:hlinkClick>
              </a:rPr>
              <a:t>Black Nova Scotians (By Captain William Booth, 1788 </a:t>
            </a:r>
            <a:br>
              <a:rPr lang="en-US" sz="1600" b="1" i="0" u="none" strike="noStrike" dirty="0">
                <a:effectLst/>
                <a:hlinkClick r:id="rId4">
                  <a:extLst>
                    <a:ext uri="{A12FA001-AC4F-418D-AE19-62706E023703}">
                      <ahyp:hlinkClr xmlns:ahyp="http://schemas.microsoft.com/office/drawing/2018/hyperlinkcolor" val="tx"/>
                    </a:ext>
                  </a:extLst>
                </a:hlinkClick>
              </a:rPr>
            </a:br>
            <a:r>
              <a:rPr lang="en-US" sz="1600" b="1" i="0" u="none" strike="noStrike" dirty="0">
                <a:effectLst/>
                <a:hlinkClick r:id="rId4">
                  <a:extLst>
                    <a:ext uri="{A12FA001-AC4F-418D-AE19-62706E023703}">
                      <ahyp:hlinkClr xmlns:ahyp="http://schemas.microsoft.com/office/drawing/2018/hyperlinkcolor" val="tx"/>
                    </a:ext>
                  </a:extLst>
                </a:hlinkClick>
              </a:rPr>
              <a:t>[Public domain], via Wikimedia Commons)</a:t>
            </a:r>
          </a:p>
        </p:txBody>
      </p:sp>
    </p:spTree>
    <p:extLst>
      <p:ext uri="{BB962C8B-B14F-4D97-AF65-F5344CB8AC3E}">
        <p14:creationId xmlns:p14="http://schemas.microsoft.com/office/powerpoint/2010/main" val="58846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5724525" cy="1325563"/>
          </a:xfrm>
        </p:spPr>
        <p:txBody>
          <a:bodyPr>
            <a:normAutofit/>
          </a:bodyPr>
          <a:lstStyle/>
          <a:p>
            <a:r>
              <a:rPr lang="en-CA" dirty="0"/>
              <a:t>Mathieu Da Costa </a:t>
            </a:r>
          </a:p>
        </p:txBody>
      </p:sp>
      <p:sp>
        <p:nvSpPr>
          <p:cNvPr id="3" name="Content Placeholder 2"/>
          <p:cNvSpPr>
            <a:spLocks noGrp="1"/>
          </p:cNvSpPr>
          <p:nvPr>
            <p:ph idx="1"/>
          </p:nvPr>
        </p:nvSpPr>
        <p:spPr>
          <a:xfrm>
            <a:off x="371475" y="2101931"/>
            <a:ext cx="4599110" cy="4748132"/>
          </a:xfrm>
        </p:spPr>
        <p:txBody>
          <a:bodyPr>
            <a:normAutofit/>
          </a:bodyPr>
          <a:lstStyle/>
          <a:p>
            <a:pPr marL="171450" indent="-171450">
              <a:buFont typeface="Arial" panose="020B0604020202020204" pitchFamily="34" charset="0"/>
              <a:buChar char="•"/>
            </a:pPr>
            <a:r>
              <a:rPr lang="en-US" b="0" i="0" dirty="0">
                <a:effectLst/>
              </a:rPr>
              <a:t>African interpreter, worked as a free man, for the French &amp; Dutch in the early 1600’s</a:t>
            </a:r>
          </a:p>
          <a:p>
            <a:pPr marL="171450" indent="-171450">
              <a:buFont typeface="Arial" panose="020B0604020202020204" pitchFamily="34" charset="0"/>
              <a:buChar char="•"/>
            </a:pPr>
            <a:r>
              <a:rPr lang="en-US" dirty="0"/>
              <a:t>Spoke </a:t>
            </a:r>
            <a:r>
              <a:rPr lang="en-US" b="0" i="0" dirty="0">
                <a:effectLst/>
              </a:rPr>
              <a:t>French, Dutch Portuguese and Pidgin.</a:t>
            </a:r>
          </a:p>
          <a:p>
            <a:pPr marL="171450" indent="-171450"/>
            <a:r>
              <a:rPr lang="en-US" dirty="0"/>
              <a:t>Was able to communicate with </a:t>
            </a:r>
            <a:r>
              <a:rPr lang="en-CA" i="0" dirty="0">
                <a:effectLst/>
              </a:rPr>
              <a:t>Indigenous People</a:t>
            </a:r>
          </a:p>
          <a:p>
            <a:pPr marL="171450" indent="-171450"/>
            <a:r>
              <a:rPr lang="en-US" b="0" i="0" dirty="0">
                <a:solidFill>
                  <a:srgbClr val="333333"/>
                </a:solidFill>
                <a:effectLst/>
              </a:rPr>
              <a:t>He lived in Port Royal (Nova Scotia) for a short time</a:t>
            </a:r>
            <a:endParaRPr lang="en-CA" i="0" dirty="0">
              <a:effectLst/>
            </a:endParaRPr>
          </a:p>
          <a:p>
            <a:pPr marL="171450" indent="-171450"/>
            <a:endParaRPr lang="en-CA" i="0" dirty="0">
              <a:effectLst/>
            </a:endParaRPr>
          </a:p>
          <a:p>
            <a:pPr marL="171450" indent="-171450">
              <a:buFont typeface="Arial" panose="020B0604020202020204" pitchFamily="34" charset="0"/>
              <a:buChar char="•"/>
            </a:pPr>
            <a:endParaRPr lang="en-US" b="0" i="0" dirty="0">
              <a:effectLst/>
            </a:endParaRP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6" name="TextBox 5">
            <a:hlinkClick r:id="rId3"/>
            <a:extLst>
              <a:ext uri="{FF2B5EF4-FFF2-40B4-BE49-F238E27FC236}">
                <a16:creationId xmlns:a16="http://schemas.microsoft.com/office/drawing/2014/main" id="{098A2F60-6A76-4E90-BFE7-6671B4CAAD26}"/>
              </a:ext>
            </a:extLst>
          </p:cNvPr>
          <p:cNvSpPr txBox="1"/>
          <p:nvPr/>
        </p:nvSpPr>
        <p:spPr>
          <a:xfrm>
            <a:off x="6372225" y="5926733"/>
            <a:ext cx="5448300" cy="923330"/>
          </a:xfrm>
          <a:prstGeom prst="rect">
            <a:avLst/>
          </a:prstGeom>
          <a:noFill/>
        </p:spPr>
        <p:txBody>
          <a:bodyPr wrap="square">
            <a:spAutoFit/>
          </a:bodyPr>
          <a:lstStyle/>
          <a:p>
            <a:pPr algn="ctr"/>
            <a:r>
              <a:rPr lang="en-CA" b="1" i="0" u="none" strike="noStrike" dirty="0">
                <a:effectLst/>
                <a:cs typeface="Arial" panose="020B0604020202020204" pitchFamily="34" charset="0"/>
                <a:hlinkClick r:id="rId4">
                  <a:extLst>
                    <a:ext uri="{A12FA001-AC4F-418D-AE19-62706E023703}">
                      <ahyp:hlinkClr xmlns:ahyp="http://schemas.microsoft.com/office/drawing/2018/hyperlinkcolor" val="tx"/>
                    </a:ext>
                  </a:extLst>
                </a:hlinkClick>
              </a:rPr>
              <a:t>Mathieu Da Costa</a:t>
            </a:r>
          </a:p>
          <a:p>
            <a:pPr algn="ctr"/>
            <a:r>
              <a:rPr lang="en-CA" b="1" i="0" u="none" strike="noStrike" dirty="0">
                <a:effectLst/>
                <a:cs typeface="Arial" panose="020B0604020202020204" pitchFamily="34" charset="0"/>
                <a:hlinkClick r:id="rId4">
                  <a:extLst>
                    <a:ext uri="{A12FA001-AC4F-418D-AE19-62706E023703}">
                      <ahyp:hlinkClr xmlns:ahyp="http://schemas.microsoft.com/office/drawing/2018/hyperlinkcolor" val="tx"/>
                    </a:ext>
                  </a:extLst>
                </a:hlinkClick>
              </a:rPr>
              <a:t>Andrew </a:t>
            </a:r>
            <a:r>
              <a:rPr lang="en-CA" b="1" i="0" u="none" strike="noStrike" dirty="0" err="1">
                <a:effectLst/>
                <a:cs typeface="Arial" panose="020B0604020202020204" pitchFamily="34" charset="0"/>
                <a:hlinkClick r:id="rId4">
                  <a:extLst>
                    <a:ext uri="{A12FA001-AC4F-418D-AE19-62706E023703}">
                      <ahyp:hlinkClr xmlns:ahyp="http://schemas.microsoft.com/office/drawing/2018/hyperlinkcolor" val="tx"/>
                    </a:ext>
                  </a:extLst>
                </a:hlinkClick>
              </a:rPr>
              <a:t>Perro</a:t>
            </a:r>
            <a:r>
              <a:rPr lang="en-CA" b="1" i="0" u="none" strike="noStrike" dirty="0">
                <a:effectLst/>
                <a:cs typeface="Arial" panose="020B0604020202020204" pitchFamily="34" charset="0"/>
                <a:hlinkClick r:id="rId4">
                  <a:extLst>
                    <a:ext uri="{A12FA001-AC4F-418D-AE19-62706E023703}">
                      <ahyp:hlinkClr xmlns:ahyp="http://schemas.microsoft.com/office/drawing/2018/hyperlinkcolor" val="tx"/>
                    </a:ext>
                  </a:extLst>
                </a:hlinkClick>
              </a:rPr>
              <a:t> and Ron </a:t>
            </a:r>
            <a:r>
              <a:rPr lang="en-CA" b="1" i="0" u="none" strike="noStrike" dirty="0" err="1">
                <a:effectLst/>
                <a:cs typeface="Arial" panose="020B0604020202020204" pitchFamily="34" charset="0"/>
                <a:hlinkClick r:id="rId4">
                  <a:extLst>
                    <a:ext uri="{A12FA001-AC4F-418D-AE19-62706E023703}">
                      <ahyp:hlinkClr xmlns:ahyp="http://schemas.microsoft.com/office/drawing/2018/hyperlinkcolor" val="tx"/>
                    </a:ext>
                  </a:extLst>
                </a:hlinkClick>
              </a:rPr>
              <a:t>Dollekamp</a:t>
            </a:r>
            <a:r>
              <a:rPr lang="en-CA" b="1" i="0" u="none" strike="noStrike" dirty="0">
                <a:effectLst/>
                <a:cs typeface="Arial" panose="020B0604020202020204" pitchFamily="34" charset="0"/>
                <a:hlinkClick r:id="rId4">
                  <a:extLst>
                    <a:ext uri="{A12FA001-AC4F-418D-AE19-62706E023703}">
                      <ahyp:hlinkClr xmlns:ahyp="http://schemas.microsoft.com/office/drawing/2018/hyperlinkcolor" val="tx"/>
                    </a:ext>
                  </a:extLst>
                </a:hlinkClick>
              </a:rPr>
              <a:t>, Canada Post, 2017</a:t>
            </a:r>
          </a:p>
          <a:p>
            <a:pPr algn="ctr"/>
            <a:r>
              <a:rPr lang="pt-BR" b="1" i="0" dirty="0">
                <a:effectLst/>
                <a:cs typeface="Arial" panose="020B0604020202020204" pitchFamily="34" charset="0"/>
              </a:rPr>
              <a:t>(CNW Group/Canada Post)</a:t>
            </a:r>
            <a:endParaRPr lang="en-CA" b="1" dirty="0">
              <a:cs typeface="Arial" panose="020B0604020202020204" pitchFamily="34" charset="0"/>
            </a:endParaRPr>
          </a:p>
        </p:txBody>
      </p:sp>
      <p:pic>
        <p:nvPicPr>
          <p:cNvPr id="13314" name="Picture 2" descr="Mathieu Da Costa (CNW Group/Canada Post)">
            <a:extLst>
              <a:ext uri="{FF2B5EF4-FFF2-40B4-BE49-F238E27FC236}">
                <a16:creationId xmlns:a16="http://schemas.microsoft.com/office/drawing/2014/main" id="{3F686FFF-66E8-4032-AF6C-9C82BF67B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658813"/>
            <a:ext cx="6629400" cy="503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EGO, toy&#10;&#10;Description automatically generated">
            <a:extLst>
              <a:ext uri="{FF2B5EF4-FFF2-40B4-BE49-F238E27FC236}">
                <a16:creationId xmlns:a16="http://schemas.microsoft.com/office/drawing/2014/main" id="{DCBD0FB1-670C-4F12-81DB-AC02490E24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338" y="2065337"/>
            <a:ext cx="6090557" cy="3552825"/>
          </a:xfrm>
          <a:prstGeom prst="rect">
            <a:avLst/>
          </a:prstGeom>
        </p:spPr>
      </p:pic>
      <p:sp>
        <p:nvSpPr>
          <p:cNvPr id="2" name="Title 1"/>
          <p:cNvSpPr>
            <a:spLocks noGrp="1"/>
          </p:cNvSpPr>
          <p:nvPr>
            <p:ph type="title"/>
          </p:nvPr>
        </p:nvSpPr>
        <p:spPr>
          <a:xfrm>
            <a:off x="371475" y="-3175"/>
            <a:ext cx="10515600" cy="2769904"/>
          </a:xfrm>
        </p:spPr>
        <p:txBody>
          <a:bodyPr>
            <a:noAutofit/>
          </a:bodyPr>
          <a:lstStyle/>
          <a:p>
            <a:r>
              <a:rPr lang="en-US" altLang="en-US" dirty="0">
                <a:ea typeface="ＭＳ Ｐゴシック" panose="020B0600070205080204" pitchFamily="34" charset="-128"/>
              </a:rPr>
              <a:t>SOCIAL CONSTRUCTION</a:t>
            </a:r>
            <a:br>
              <a:rPr lang="en-US" altLang="en-US" dirty="0">
                <a:ea typeface="ＭＳ Ｐゴシック" panose="020B0600070205080204" pitchFamily="34" charset="-128"/>
              </a:rPr>
            </a:br>
            <a:r>
              <a:rPr lang="en-US" altLang="en-US" dirty="0">
                <a:ea typeface="ＭＳ Ｐゴシック" panose="020B0600070205080204" pitchFamily="34" charset="-128"/>
              </a:rPr>
              <a:t> OF Ideologies</a:t>
            </a:r>
            <a:endParaRPr lang="en-CA" dirty="0"/>
          </a:p>
        </p:txBody>
      </p:sp>
      <p:sp>
        <p:nvSpPr>
          <p:cNvPr id="3" name="Content Placeholder 2"/>
          <p:cNvSpPr>
            <a:spLocks noGrp="1"/>
          </p:cNvSpPr>
          <p:nvPr>
            <p:ph idx="1"/>
          </p:nvPr>
        </p:nvSpPr>
        <p:spPr>
          <a:xfrm>
            <a:off x="6436895" y="1557338"/>
            <a:ext cx="5383630" cy="5292725"/>
          </a:xfrm>
        </p:spPr>
        <p:txBody>
          <a:bodyPr>
            <a:normAutofit lnSpcReduction="10000"/>
          </a:bodyPr>
          <a:lstStyle/>
          <a:p>
            <a:r>
              <a:rPr lang="en-US" altLang="en-US" sz="2200" dirty="0">
                <a:ea typeface="ＭＳ Ｐゴシック" panose="020B0600070205080204" pitchFamily="34" charset="-128"/>
              </a:rPr>
              <a:t>History is often told from the point of view from the dominant culture in society </a:t>
            </a:r>
          </a:p>
          <a:p>
            <a:r>
              <a:rPr lang="en-US" altLang="en-US" sz="2200" dirty="0">
                <a:ea typeface="ＭＳ Ｐゴシック" panose="020B0600070205080204" pitchFamily="34" charset="-128"/>
              </a:rPr>
              <a:t>We often see the history and stories of European people and the institutions that they have established. </a:t>
            </a:r>
          </a:p>
          <a:p>
            <a:r>
              <a:rPr lang="en-US" altLang="en-US" sz="2200" dirty="0">
                <a:ea typeface="ＭＳ Ｐゴシック" panose="020B0600070205080204" pitchFamily="34" charset="-128"/>
              </a:rPr>
              <a:t>This history makes little if no mention at all to references of First Nations People and or Black People in Canada.</a:t>
            </a:r>
          </a:p>
          <a:p>
            <a:r>
              <a:rPr lang="en-US" sz="2200" dirty="0">
                <a:ea typeface="ＭＳ Ｐゴシック" panose="020B0600070205080204" pitchFamily="34" charset="-128"/>
              </a:rPr>
              <a:t>This frames Canada as a white European nation and many institutions reinforce this ideology such as the Canadian government, schools, mass media, and other forms of popular culture. </a:t>
            </a:r>
          </a:p>
          <a:p>
            <a:r>
              <a:rPr lang="en-US" sz="2200" dirty="0">
                <a:ea typeface="ＭＳ Ｐゴシック" panose="020B0600070205080204" pitchFamily="34" charset="-128"/>
              </a:rPr>
              <a:t>It has been reinforced to the point that even when we know better, we unconsciously think of a Canadian as having European ancestry.</a:t>
            </a:r>
            <a:endParaRPr lang="en-US" altLang="en-US" sz="2200" dirty="0">
              <a:ea typeface="ＭＳ Ｐゴシック" panose="020B0600070205080204" pitchFamily="34" charset="-128"/>
            </a:endParaRPr>
          </a:p>
        </p:txBody>
      </p:sp>
      <p:sp>
        <p:nvSpPr>
          <p:cNvPr id="6" name="TextBox 5">
            <a:hlinkClick r:id="rId4"/>
            <a:extLst>
              <a:ext uri="{FF2B5EF4-FFF2-40B4-BE49-F238E27FC236}">
                <a16:creationId xmlns:a16="http://schemas.microsoft.com/office/drawing/2014/main" id="{35D247DF-4514-4C42-A9FB-D4D28F063B40}"/>
              </a:ext>
            </a:extLst>
          </p:cNvPr>
          <p:cNvSpPr txBox="1"/>
          <p:nvPr/>
        </p:nvSpPr>
        <p:spPr>
          <a:xfrm>
            <a:off x="1617245" y="6248672"/>
            <a:ext cx="2688055" cy="369332"/>
          </a:xfrm>
          <a:prstGeom prst="rect">
            <a:avLst/>
          </a:prstGeom>
          <a:noFill/>
        </p:spPr>
        <p:txBody>
          <a:bodyPr wrap="square">
            <a:spAutoFit/>
          </a:bodyPr>
          <a:lstStyle/>
          <a:p>
            <a:r>
              <a:rPr lang="en-CA" b="1" dirty="0"/>
              <a:t>Stock photo by </a:t>
            </a:r>
            <a:r>
              <a:rPr lang="en-CA" b="1" dirty="0" err="1"/>
              <a:t>Vecteezy</a:t>
            </a:r>
            <a:endParaRPr lang="en-CA" b="1" dirty="0"/>
          </a:p>
        </p:txBody>
      </p:sp>
    </p:spTree>
    <p:extLst>
      <p:ext uri="{BB962C8B-B14F-4D97-AF65-F5344CB8AC3E}">
        <p14:creationId xmlns:p14="http://schemas.microsoft.com/office/powerpoint/2010/main" val="63310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ree Group of People Near Wall Stock Photo">
            <a:extLst>
              <a:ext uri="{FF2B5EF4-FFF2-40B4-BE49-F238E27FC236}">
                <a16:creationId xmlns:a16="http://schemas.microsoft.com/office/drawing/2014/main" id="{16A29F32-6270-4BC8-9831-1E15BA7877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27" t="5099" r="3774" b="26910"/>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600501" y="4597182"/>
            <a:ext cx="13249702"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46143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 OUT SESSION</a:t>
            </a:r>
          </a:p>
        </p:txBody>
      </p:sp>
      <p:sp>
        <p:nvSpPr>
          <p:cNvPr id="7" name="TextBox 6">
            <a:hlinkClick r:id="rId4"/>
            <a:extLst>
              <a:ext uri="{FF2B5EF4-FFF2-40B4-BE49-F238E27FC236}">
                <a16:creationId xmlns:a16="http://schemas.microsoft.com/office/drawing/2014/main" id="{5DF11AAB-B460-4F7B-9AD9-7D907ACDCEAF}"/>
              </a:ext>
            </a:extLst>
          </p:cNvPr>
          <p:cNvSpPr txBox="1"/>
          <p:nvPr/>
        </p:nvSpPr>
        <p:spPr>
          <a:xfrm>
            <a:off x="371475" y="6312582"/>
            <a:ext cx="3971925" cy="369332"/>
          </a:xfrm>
          <a:prstGeom prst="rect">
            <a:avLst/>
          </a:prstGeom>
          <a:noFill/>
        </p:spPr>
        <p:txBody>
          <a:bodyPr wrap="square">
            <a:spAutoFit/>
          </a:bodyPr>
          <a:lstStyle/>
          <a:p>
            <a:r>
              <a:rPr lang="en-US" b="1" i="0" dirty="0">
                <a:solidFill>
                  <a:schemeClr val="bg1"/>
                </a:solidFill>
                <a:effectLst/>
                <a:latin typeface="PlusJakartaSans"/>
              </a:rPr>
              <a:t>Photo by </a:t>
            </a:r>
            <a:r>
              <a:rPr lang="en-US" b="1" i="0" dirty="0" err="1">
                <a:solidFill>
                  <a:schemeClr val="bg1"/>
                </a:solidFill>
                <a:effectLst/>
                <a:latin typeface="PlusJakartaSans"/>
              </a:rPr>
              <a:t>Jopwell</a:t>
            </a:r>
            <a:r>
              <a:rPr lang="en-US" b="1" i="0" dirty="0">
                <a:solidFill>
                  <a:schemeClr val="bg1"/>
                </a:solidFill>
                <a:effectLst/>
                <a:latin typeface="PlusJakartaSans"/>
              </a:rPr>
              <a:t> from Pexels.com</a:t>
            </a:r>
          </a:p>
        </p:txBody>
      </p:sp>
    </p:spTree>
    <p:extLst>
      <p:ext uri="{BB962C8B-B14F-4D97-AF65-F5344CB8AC3E}">
        <p14:creationId xmlns:p14="http://schemas.microsoft.com/office/powerpoint/2010/main" val="261380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acup of Latte Beside Macbook Pro">
            <a:extLst>
              <a:ext uri="{FF2B5EF4-FFF2-40B4-BE49-F238E27FC236}">
                <a16:creationId xmlns:a16="http://schemas.microsoft.com/office/drawing/2014/main" id="{9D1EB56F-6AD7-4B55-AFC1-239304EB1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78" b="7979"/>
          <a:stretch/>
        </p:blipFill>
        <p:spPr bwMode="auto">
          <a:xfrm>
            <a:off x="-30996" y="0"/>
            <a:ext cx="12229611" cy="6954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30996"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E743A06F-1D67-44C1-914C-EFDA9CA801A4}"/>
              </a:ext>
            </a:extLst>
          </p:cNvPr>
          <p:cNvSpPr txBox="1"/>
          <p:nvPr/>
        </p:nvSpPr>
        <p:spPr>
          <a:xfrm>
            <a:off x="371475" y="6296895"/>
            <a:ext cx="2981325"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Pixabay</a:t>
            </a:r>
            <a:r>
              <a:rPr lang="en-US" b="0" i="0" dirty="0">
                <a:solidFill>
                  <a:schemeClr val="bg1"/>
                </a:solidFill>
                <a:effectLst/>
                <a:latin typeface="Calibri" panose="020F0502020204030204" pitchFamily="34" charset="0"/>
              </a:rPr>
              <a:t> from </a:t>
            </a:r>
            <a:r>
              <a:rPr lang="en-US"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369698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8720137" y="6480731"/>
            <a:ext cx="379571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317311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3B5BC9-D926-49D2-B34E-02837D004BF2}"/>
              </a:ext>
            </a:extLst>
          </p:cNvPr>
          <p:cNvGrpSpPr/>
          <p:nvPr/>
        </p:nvGrpSpPr>
        <p:grpSpPr>
          <a:xfrm>
            <a:off x="-1" y="1663701"/>
            <a:ext cx="6357566" cy="4938846"/>
            <a:chOff x="-1" y="1663701"/>
            <a:chExt cx="6357566" cy="4938846"/>
          </a:xfrm>
        </p:grpSpPr>
        <p:pic>
          <p:nvPicPr>
            <p:cNvPr id="14" name="Picture 13" descr="A picture containing person, yellow, orange&#10;&#10;Description automatically generated">
              <a:extLst>
                <a:ext uri="{FF2B5EF4-FFF2-40B4-BE49-F238E27FC236}">
                  <a16:creationId xmlns:a16="http://schemas.microsoft.com/office/drawing/2014/main" id="{036EFD9A-608D-4463-984A-B3A6167000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82"/>
            <a:stretch/>
          </p:blipFill>
          <p:spPr>
            <a:xfrm>
              <a:off x="-1" y="1663701"/>
              <a:ext cx="6357566" cy="4502150"/>
            </a:xfrm>
            <a:prstGeom prst="rect">
              <a:avLst/>
            </a:prstGeom>
          </p:spPr>
        </p:pic>
        <p:sp>
          <p:nvSpPr>
            <p:cNvPr id="12" name="TextBox 11">
              <a:extLst>
                <a:ext uri="{FF2B5EF4-FFF2-40B4-BE49-F238E27FC236}">
                  <a16:creationId xmlns:a16="http://schemas.microsoft.com/office/drawing/2014/main" id="{6284DC5A-7390-4AD6-9720-B7218C05BFD8}"/>
                </a:ext>
              </a:extLst>
            </p:cNvPr>
            <p:cNvSpPr txBox="1"/>
            <p:nvPr/>
          </p:nvSpPr>
          <p:spPr>
            <a:xfrm>
              <a:off x="964219" y="6263993"/>
              <a:ext cx="4429125" cy="338554"/>
            </a:xfrm>
            <a:prstGeom prst="rect">
              <a:avLst/>
            </a:prstGeom>
            <a:noFill/>
          </p:spPr>
          <p:txBody>
            <a:bodyPr wrap="square">
              <a:spAutoFit/>
            </a:bodyPr>
            <a:lstStyle/>
            <a:p>
              <a:r>
                <a:rPr lang="en-CA" sz="1600" b="1" dirty="0"/>
                <a:t>Okay photos by Cookie Studio - freepik.com</a:t>
              </a:r>
            </a:p>
          </p:txBody>
        </p:sp>
      </p:grpSp>
      <p:sp>
        <p:nvSpPr>
          <p:cNvPr id="2" name="Title 1"/>
          <p:cNvSpPr>
            <a:spLocks noGrp="1"/>
          </p:cNvSpPr>
          <p:nvPr>
            <p:ph type="title"/>
          </p:nvPr>
        </p:nvSpPr>
        <p:spPr>
          <a:xfrm>
            <a:off x="371475" y="239996"/>
            <a:ext cx="11809413" cy="1325563"/>
          </a:xfrm>
        </p:spPr>
        <p:txBody>
          <a:bodyPr>
            <a:normAutofit/>
          </a:bodyPr>
          <a:lstStyle/>
          <a:p>
            <a:r>
              <a:rPr lang="en-CA" dirty="0"/>
              <a:t>HEGEMONY</a:t>
            </a:r>
          </a:p>
        </p:txBody>
      </p:sp>
      <p:sp>
        <p:nvSpPr>
          <p:cNvPr id="3" name="Content Placeholder 2"/>
          <p:cNvSpPr>
            <a:spLocks noGrp="1"/>
          </p:cNvSpPr>
          <p:nvPr>
            <p:ph idx="1"/>
          </p:nvPr>
        </p:nvSpPr>
        <p:spPr>
          <a:xfrm>
            <a:off x="6248400" y="1663701"/>
            <a:ext cx="5572125" cy="5204110"/>
          </a:xfrm>
        </p:spPr>
        <p:txBody>
          <a:bodyPr>
            <a:noAutofit/>
          </a:bodyPr>
          <a:lstStyle/>
          <a:p>
            <a:pPr eaLnBrk="1" hangingPunct="1"/>
            <a:r>
              <a:rPr lang="en-US" altLang="en-US" sz="2200" dirty="0">
                <a:ea typeface="ＭＳ Ｐゴシック" panose="020B0600070205080204" pitchFamily="34" charset="-128"/>
              </a:rPr>
              <a:t>You may have noticed that many of us support ideologies that </a:t>
            </a:r>
            <a:r>
              <a:rPr lang="en-US" altLang="en-US" sz="2200" b="1" dirty="0">
                <a:solidFill>
                  <a:srgbClr val="C00000"/>
                </a:solidFill>
                <a:ea typeface="ＭＳ Ｐゴシック" panose="020B0600070205080204" pitchFamily="34" charset="-128"/>
              </a:rPr>
              <a:t>do not </a:t>
            </a:r>
            <a:r>
              <a:rPr lang="en-US" altLang="en-US" sz="2200" dirty="0">
                <a:ea typeface="ＭＳ Ｐゴシック" panose="020B0600070205080204" pitchFamily="34" charset="-128"/>
              </a:rPr>
              <a:t>best serve our interests. Why is that?</a:t>
            </a:r>
          </a:p>
          <a:p>
            <a:pPr eaLnBrk="1" hangingPunct="1"/>
            <a:r>
              <a:rPr lang="en-US" altLang="en-US" sz="2200" dirty="0">
                <a:ea typeface="ＭＳ Ｐゴシック" panose="020B0600070205080204" pitchFamily="34" charset="-128"/>
              </a:rPr>
              <a:t>Powerful groups have ways to encourage society to believe in ideologies that protect their interests. </a:t>
            </a:r>
          </a:p>
          <a:p>
            <a:pPr eaLnBrk="1" hangingPunct="1"/>
            <a:r>
              <a:rPr lang="en-US" altLang="en-US" sz="2200" dirty="0">
                <a:ea typeface="ＭＳ Ｐゴシック" panose="020B0600070205080204" pitchFamily="34" charset="-128"/>
              </a:rPr>
              <a:t>This process of getting people to accept the interests and values of ruling groups without force is called hegemony</a:t>
            </a:r>
          </a:p>
          <a:p>
            <a:pPr eaLnBrk="1" hangingPunct="1"/>
            <a:r>
              <a:rPr lang="en-US" altLang="en-US" sz="2200" dirty="0">
                <a:ea typeface="ＭＳ Ｐゴシック" panose="020B0600070205080204" pitchFamily="34" charset="-128"/>
              </a:rPr>
              <a:t>Therefore, </a:t>
            </a:r>
            <a:r>
              <a:rPr lang="en-US" altLang="en-US" sz="2200" b="1" i="1" u="sng" dirty="0">
                <a:solidFill>
                  <a:srgbClr val="00B050"/>
                </a:solidFill>
                <a:ea typeface="ＭＳ Ｐゴシック" panose="020B0600070205080204" pitchFamily="34" charset="-128"/>
              </a:rPr>
              <a:t>Hegemony</a:t>
            </a:r>
            <a:r>
              <a:rPr lang="en-US" altLang="en-US" sz="2200" dirty="0">
                <a:ea typeface="ＭＳ Ｐゴシック" panose="020B0600070205080204" pitchFamily="34" charset="-128"/>
              </a:rPr>
              <a:t> can also be defined as rule by consent.</a:t>
            </a:r>
          </a:p>
          <a:p>
            <a:pPr eaLnBrk="1" hangingPunct="1"/>
            <a:endParaRPr lang="en-US" altLang="en-US" sz="2200" dirty="0">
              <a:ea typeface="ＭＳ Ｐゴシック" panose="020B0600070205080204" pitchFamily="34" charset="-128"/>
            </a:endParaRPr>
          </a:p>
        </p:txBody>
      </p:sp>
    </p:spTree>
    <p:extLst>
      <p:ext uri="{BB962C8B-B14F-4D97-AF65-F5344CB8AC3E}">
        <p14:creationId xmlns:p14="http://schemas.microsoft.com/office/powerpoint/2010/main" val="338813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E3695E1-3F54-4EFB-81D1-B086778747AA}"/>
              </a:ext>
            </a:extLst>
          </p:cNvPr>
          <p:cNvPicPr>
            <a:picLocks noChangeAspect="1"/>
          </p:cNvPicPr>
          <p:nvPr/>
        </p:nvPicPr>
        <p:blipFill rotWithShape="1">
          <a:blip r:embed="rId3">
            <a:extLst>
              <a:ext uri="{28A0092B-C50C-407E-A947-70E740481C1C}">
                <a14:useLocalDpi xmlns:a14="http://schemas.microsoft.com/office/drawing/2010/main" val="0"/>
              </a:ext>
            </a:extLst>
          </a:blip>
          <a:srcRect l="13519" t="39080" r="23343" b="9525"/>
          <a:stretch/>
        </p:blipFill>
        <p:spPr>
          <a:xfrm>
            <a:off x="2376337" y="0"/>
            <a:ext cx="7439326" cy="6182506"/>
          </a:xfrm>
          <a:prstGeom prst="rect">
            <a:avLst/>
          </a:prstGeom>
        </p:spPr>
      </p:pic>
      <p:sp>
        <p:nvSpPr>
          <p:cNvPr id="10" name="Rectangle 9">
            <a:extLst>
              <a:ext uri="{FF2B5EF4-FFF2-40B4-BE49-F238E27FC236}">
                <a16:creationId xmlns:a16="http://schemas.microsoft.com/office/drawing/2014/main" id="{253B9806-D8D2-4950-8B0A-692C59B6496E}"/>
              </a:ext>
            </a:extLst>
          </p:cNvPr>
          <p:cNvSpPr/>
          <p:nvPr/>
        </p:nvSpPr>
        <p:spPr>
          <a:xfrm>
            <a:off x="46494" y="0"/>
            <a:ext cx="12161004" cy="6858001"/>
          </a:xfrm>
          <a:prstGeom prst="rect">
            <a:avLst/>
          </a:prstGeom>
          <a:gradFill>
            <a:gsLst>
              <a:gs pos="96000">
                <a:schemeClr val="bg1"/>
              </a:gs>
              <a:gs pos="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98F4E6-F7E6-494F-9A33-6D41BEB1AAEF}"/>
              </a:ext>
            </a:extLst>
          </p:cNvPr>
          <p:cNvSpPr txBox="1"/>
          <p:nvPr/>
        </p:nvSpPr>
        <p:spPr>
          <a:xfrm>
            <a:off x="30996" y="3026182"/>
            <a:ext cx="12192000" cy="2554545"/>
          </a:xfrm>
          <a:prstGeom prst="rect">
            <a:avLst/>
          </a:prstGeom>
          <a:noFill/>
        </p:spPr>
        <p:txBody>
          <a:bodyPr wrap="square" rtlCol="0">
            <a:spAutoFit/>
          </a:bodyPr>
          <a:lstStyle/>
          <a:p>
            <a:pPr algn="ctr"/>
            <a:r>
              <a:rPr lang="en-US" sz="8000" b="1" spc="300" dirty="0">
                <a:latin typeface="Alégre Sans" panose="02060606060101040101" pitchFamily="18" charset="0"/>
              </a:rPr>
              <a:t>Acknowledgement</a:t>
            </a:r>
            <a:r>
              <a:rPr lang="en-US" sz="8000" b="1" spc="300" dirty="0">
                <a:solidFill>
                  <a:srgbClr val="C00000"/>
                </a:solidFill>
                <a:latin typeface="Alégre Sans" panose="02060606060101040101" pitchFamily="18" charset="0"/>
              </a:rPr>
              <a:t> </a:t>
            </a:r>
          </a:p>
          <a:p>
            <a:pPr algn="ctr"/>
            <a:r>
              <a:rPr lang="en-US" sz="8000" b="1" spc="300" dirty="0">
                <a:latin typeface="Alégre Sans" panose="02060606060101040101" pitchFamily="18" charset="0"/>
              </a:rPr>
              <a:t>Traditional Lands</a:t>
            </a:r>
          </a:p>
        </p:txBody>
      </p:sp>
      <p:sp>
        <p:nvSpPr>
          <p:cNvPr id="8" name="TextBox 7">
            <a:hlinkClick r:id="rId4"/>
            <a:extLst>
              <a:ext uri="{FF2B5EF4-FFF2-40B4-BE49-F238E27FC236}">
                <a16:creationId xmlns:a16="http://schemas.microsoft.com/office/drawing/2014/main" id="{3A490E07-1167-4F1D-979C-CF970830B29D}"/>
              </a:ext>
            </a:extLst>
          </p:cNvPr>
          <p:cNvSpPr txBox="1"/>
          <p:nvPr/>
        </p:nvSpPr>
        <p:spPr>
          <a:xfrm>
            <a:off x="371475" y="6411868"/>
            <a:ext cx="11449050" cy="338554"/>
          </a:xfrm>
          <a:prstGeom prst="rect">
            <a:avLst/>
          </a:prstGeom>
          <a:noFill/>
        </p:spPr>
        <p:txBody>
          <a:bodyPr wrap="square">
            <a:spAutoFit/>
          </a:bodyPr>
          <a:lstStyle/>
          <a:p>
            <a:pPr algn="ctr"/>
            <a:r>
              <a:rPr lang="en-CA" sz="1600" b="1" dirty="0"/>
              <a:t>Canada Map Vectors by </a:t>
            </a:r>
            <a:r>
              <a:rPr lang="en-CA" sz="1600" b="1" dirty="0" err="1"/>
              <a:t>Vecteezy</a:t>
            </a:r>
            <a:endParaRPr lang="en-CA" sz="1600" b="1" dirty="0"/>
          </a:p>
        </p:txBody>
      </p:sp>
    </p:spTree>
    <p:extLst>
      <p:ext uri="{BB962C8B-B14F-4D97-AF65-F5344CB8AC3E}">
        <p14:creationId xmlns:p14="http://schemas.microsoft.com/office/powerpoint/2010/main" val="56126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ea typeface="ＭＳ Ｐゴシック" panose="020B0600070205080204" pitchFamily="34" charset="-128"/>
              </a:rPr>
              <a:t>Dominant Ideologies</a:t>
            </a:r>
            <a:endParaRPr lang="en-CA" sz="8000" dirty="0">
              <a:latin typeface="Alégre Sans" panose="02060606060101040101" pitchFamily="18" charset="0"/>
            </a:endParaRPr>
          </a:p>
        </p:txBody>
      </p:sp>
      <p:sp>
        <p:nvSpPr>
          <p:cNvPr id="3" name="Content Placeholder 2"/>
          <p:cNvSpPr>
            <a:spLocks noGrp="1"/>
          </p:cNvSpPr>
          <p:nvPr>
            <p:ph idx="1"/>
          </p:nvPr>
        </p:nvSpPr>
        <p:spPr>
          <a:xfrm>
            <a:off x="371475" y="1557338"/>
            <a:ext cx="5724525" cy="4585268"/>
          </a:xfrm>
        </p:spPr>
        <p:txBody>
          <a:bodyPr>
            <a:noAutofit/>
          </a:bodyPr>
          <a:lstStyle/>
          <a:p>
            <a:r>
              <a:rPr lang="en-US" altLang="en-US" dirty="0">
                <a:ea typeface="ＭＳ Ｐゴシック" panose="020B0600070205080204" pitchFamily="34" charset="-128"/>
              </a:rPr>
              <a:t>All ideologies exist in relation to each other.</a:t>
            </a:r>
          </a:p>
          <a:p>
            <a:r>
              <a:rPr lang="en-US" altLang="en-US" dirty="0">
                <a:ea typeface="ＭＳ Ｐゴシック" panose="020B0600070205080204" pitchFamily="34" charset="-128"/>
              </a:rPr>
              <a:t>Different ideologies compete to establish their vision for society</a:t>
            </a:r>
          </a:p>
          <a:p>
            <a:r>
              <a:rPr lang="en-US" altLang="en-US" dirty="0">
                <a:ea typeface="ＭＳ Ｐゴシック" panose="020B0600070205080204" pitchFamily="34" charset="-128"/>
              </a:rPr>
              <a:t>But certain ideologies resonate more strongly because they are reinforced through social institutions. We come to call these </a:t>
            </a:r>
            <a:r>
              <a:rPr lang="en-US" altLang="en-US" b="1" i="1" dirty="0">
                <a:solidFill>
                  <a:srgbClr val="C00000"/>
                </a:solidFill>
                <a:ea typeface="ＭＳ Ｐゴシック" panose="020B0600070205080204" pitchFamily="34" charset="-128"/>
              </a:rPr>
              <a:t>dominant ideologies</a:t>
            </a:r>
            <a:r>
              <a:rPr lang="en-US" altLang="en-US" b="1" dirty="0">
                <a:solidFill>
                  <a:srgbClr val="C00000"/>
                </a:solidFill>
                <a:ea typeface="ＭＳ Ｐゴシック" panose="020B0600070205080204" pitchFamily="34" charset="-128"/>
              </a:rPr>
              <a:t>.</a:t>
            </a:r>
          </a:p>
          <a:p>
            <a:r>
              <a:rPr lang="en-US" altLang="en-US" dirty="0">
                <a:ea typeface="ＭＳ Ｐゴシック" panose="020B0600070205080204" pitchFamily="34" charset="-128"/>
              </a:rPr>
              <a:t>For example, </a:t>
            </a:r>
            <a:r>
              <a:rPr lang="en-US" altLang="en-US" b="1" dirty="0">
                <a:solidFill>
                  <a:srgbClr val="C00000"/>
                </a:solidFill>
                <a:ea typeface="ＭＳ Ｐゴシック" panose="020B0600070205080204" pitchFamily="34" charset="-128"/>
              </a:rPr>
              <a:t>capitalism</a:t>
            </a:r>
            <a:r>
              <a:rPr lang="en-US" altLang="en-US" dirty="0">
                <a:ea typeface="ＭＳ Ｐゴシック" panose="020B0600070205080204" pitchFamily="34" charset="-128"/>
              </a:rPr>
              <a:t> is a dominant ideology in North America. </a:t>
            </a:r>
          </a:p>
        </p:txBody>
      </p:sp>
      <p:pic>
        <p:nvPicPr>
          <p:cNvPr id="5" name="Picture 4" descr="A picture containing toy&#10;&#10;Description automatically generated">
            <a:extLst>
              <a:ext uri="{FF2B5EF4-FFF2-40B4-BE49-F238E27FC236}">
                <a16:creationId xmlns:a16="http://schemas.microsoft.com/office/drawing/2014/main" id="{ED240B54-EEF8-490E-B5E5-330D14CB8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097486" y="279741"/>
            <a:ext cx="4078514" cy="6017068"/>
          </a:xfrm>
          <a:prstGeom prst="rect">
            <a:avLst/>
          </a:prstGeom>
        </p:spPr>
      </p:pic>
      <p:sp>
        <p:nvSpPr>
          <p:cNvPr id="7" name="TextBox 6">
            <a:hlinkClick r:id="rId4"/>
            <a:extLst>
              <a:ext uri="{FF2B5EF4-FFF2-40B4-BE49-F238E27FC236}">
                <a16:creationId xmlns:a16="http://schemas.microsoft.com/office/drawing/2014/main" id="{75C711AA-3081-4D68-A7E2-3F337A591244}"/>
              </a:ext>
            </a:extLst>
          </p:cNvPr>
          <p:cNvSpPr txBox="1"/>
          <p:nvPr/>
        </p:nvSpPr>
        <p:spPr>
          <a:xfrm>
            <a:off x="7097486" y="6433337"/>
            <a:ext cx="4843371" cy="369332"/>
          </a:xfrm>
          <a:prstGeom prst="rect">
            <a:avLst/>
          </a:prstGeom>
          <a:noFill/>
        </p:spPr>
        <p:txBody>
          <a:bodyPr wrap="square">
            <a:spAutoFit/>
          </a:bodyPr>
          <a:lstStyle/>
          <a:p>
            <a:pPr algn="just"/>
            <a:r>
              <a:rPr lang="en-CA" b="1" dirty="0"/>
              <a:t>Dictator created by macrovector - freepik.com</a:t>
            </a:r>
          </a:p>
        </p:txBody>
      </p:sp>
    </p:spTree>
    <p:extLst>
      <p:ext uri="{BB962C8B-B14F-4D97-AF65-F5344CB8AC3E}">
        <p14:creationId xmlns:p14="http://schemas.microsoft.com/office/powerpoint/2010/main" val="338461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2F913-15B4-40AF-A597-644297F7E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138" y="131334"/>
            <a:ext cx="4052894" cy="6182380"/>
          </a:xfrm>
          <a:prstGeom prst="rect">
            <a:avLst/>
          </a:prstGeom>
        </p:spPr>
      </p:pic>
      <p:sp>
        <p:nvSpPr>
          <p:cNvPr id="2" name="Title 1"/>
          <p:cNvSpPr>
            <a:spLocks noGrp="1"/>
          </p:cNvSpPr>
          <p:nvPr>
            <p:ph type="title"/>
          </p:nvPr>
        </p:nvSpPr>
        <p:spPr>
          <a:xfrm>
            <a:off x="6095999" y="239996"/>
            <a:ext cx="6084889" cy="1325563"/>
          </a:xfrm>
        </p:spPr>
        <p:txBody>
          <a:bodyPr>
            <a:normAutofit/>
          </a:bodyPr>
          <a:lstStyle/>
          <a:p>
            <a:r>
              <a:rPr lang="en-US" altLang="en-US" dirty="0">
                <a:ea typeface="ＭＳ Ｐゴシック" panose="020B0600070205080204" pitchFamily="34" charset="-128"/>
              </a:rPr>
              <a:t>Dominant Ideologies</a:t>
            </a:r>
            <a:endParaRPr lang="en-CA" sz="8000" dirty="0">
              <a:latin typeface="Alégre Sans" panose="02060606060101040101" pitchFamily="18" charset="0"/>
            </a:endParaRPr>
          </a:p>
        </p:txBody>
      </p:sp>
      <p:sp>
        <p:nvSpPr>
          <p:cNvPr id="3" name="Content Placeholder 2"/>
          <p:cNvSpPr>
            <a:spLocks noGrp="1"/>
          </p:cNvSpPr>
          <p:nvPr>
            <p:ph idx="1"/>
          </p:nvPr>
        </p:nvSpPr>
        <p:spPr>
          <a:xfrm>
            <a:off x="6128354" y="1892165"/>
            <a:ext cx="5844841" cy="4585268"/>
          </a:xfrm>
        </p:spPr>
        <p:txBody>
          <a:bodyPr>
            <a:noAutofit/>
          </a:bodyPr>
          <a:lstStyle/>
          <a:p>
            <a:r>
              <a:rPr lang="en-US" altLang="en-US" dirty="0">
                <a:ea typeface="ＭＳ Ｐゴシック" panose="020B0600070205080204" pitchFamily="34" charset="-128"/>
              </a:rPr>
              <a:t>For example, </a:t>
            </a:r>
            <a:r>
              <a:rPr lang="en-US" altLang="en-US" b="1" dirty="0">
                <a:solidFill>
                  <a:schemeClr val="accent6">
                    <a:lumMod val="50000"/>
                  </a:schemeClr>
                </a:solidFill>
                <a:ea typeface="ＭＳ Ｐゴシック" panose="020B0600070205080204" pitchFamily="34" charset="-128"/>
              </a:rPr>
              <a:t>capitalism</a:t>
            </a:r>
            <a:r>
              <a:rPr lang="en-US" altLang="en-US" dirty="0">
                <a:ea typeface="ＭＳ Ｐゴシック" panose="020B0600070205080204" pitchFamily="34" charset="-128"/>
              </a:rPr>
              <a:t> is a dominant ideology in North America. Even though we may debate the nature and private ownership and profit, very few question its place as the best economic system available. </a:t>
            </a:r>
          </a:p>
          <a:p>
            <a:r>
              <a:rPr lang="en-US" altLang="en-US" dirty="0">
                <a:ea typeface="ＭＳ Ｐゴシック" panose="020B0600070205080204" pitchFamily="34" charset="-128"/>
              </a:rPr>
              <a:t>Where as </a:t>
            </a:r>
            <a:r>
              <a:rPr lang="en-US" altLang="en-US" b="1" dirty="0">
                <a:solidFill>
                  <a:srgbClr val="C00000"/>
                </a:solidFill>
                <a:ea typeface="ＭＳ Ｐゴシック" panose="020B0600070205080204" pitchFamily="34" charset="-128"/>
              </a:rPr>
              <a:t>socialism</a:t>
            </a:r>
            <a:r>
              <a:rPr lang="en-US" altLang="en-US" b="1" dirty="0">
                <a:ea typeface="ＭＳ Ｐゴシック" panose="020B0600070205080204" pitchFamily="34" charset="-128"/>
              </a:rPr>
              <a:t> </a:t>
            </a:r>
            <a:r>
              <a:rPr lang="en-US" altLang="en-US" dirty="0">
                <a:ea typeface="ＭＳ Ｐゴシック" panose="020B0600070205080204" pitchFamily="34" charset="-128"/>
              </a:rPr>
              <a:t>is a dominant ideology in the East i.e. China whereby the social construct of oneness is dominant</a:t>
            </a:r>
          </a:p>
        </p:txBody>
      </p:sp>
      <p:sp>
        <p:nvSpPr>
          <p:cNvPr id="5" name="TextBox 4">
            <a:hlinkClick r:id="rId4"/>
            <a:extLst>
              <a:ext uri="{FF2B5EF4-FFF2-40B4-BE49-F238E27FC236}">
                <a16:creationId xmlns:a16="http://schemas.microsoft.com/office/drawing/2014/main" id="{4987AB7A-ED06-4324-B324-CF07350B4124}"/>
              </a:ext>
            </a:extLst>
          </p:cNvPr>
          <p:cNvSpPr txBox="1"/>
          <p:nvPr/>
        </p:nvSpPr>
        <p:spPr>
          <a:xfrm>
            <a:off x="559639" y="6433338"/>
            <a:ext cx="4843371" cy="369332"/>
          </a:xfrm>
          <a:prstGeom prst="rect">
            <a:avLst/>
          </a:prstGeom>
          <a:noFill/>
        </p:spPr>
        <p:txBody>
          <a:bodyPr wrap="square">
            <a:spAutoFit/>
          </a:bodyPr>
          <a:lstStyle/>
          <a:p>
            <a:pPr algn="just"/>
            <a:r>
              <a:rPr lang="en-CA" b="1" dirty="0"/>
              <a:t>Dictator created by macrovector - freepik.com</a:t>
            </a:r>
          </a:p>
        </p:txBody>
      </p:sp>
    </p:spTree>
    <p:extLst>
      <p:ext uri="{BB962C8B-B14F-4D97-AF65-F5344CB8AC3E}">
        <p14:creationId xmlns:p14="http://schemas.microsoft.com/office/powerpoint/2010/main" val="379256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olitical system isometric illustration with monarch on throne and kneeling people on white isolated Free Vector">
            <a:extLst>
              <a:ext uri="{FF2B5EF4-FFF2-40B4-BE49-F238E27FC236}">
                <a16:creationId xmlns:a16="http://schemas.microsoft.com/office/drawing/2014/main" id="{235E4F53-769A-47A0-80F5-DD20FB2C1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2777"/>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dirty="0">
                <a:ea typeface="ＭＳ Ｐゴシック" panose="020B0600070205080204" pitchFamily="34" charset="-128"/>
              </a:rPr>
              <a:t>Dominant Ideologies</a:t>
            </a:r>
            <a:endParaRPr lang="en-CA" dirty="0"/>
          </a:p>
        </p:txBody>
      </p:sp>
      <p:sp>
        <p:nvSpPr>
          <p:cNvPr id="3" name="Content Placeholder 2"/>
          <p:cNvSpPr>
            <a:spLocks noGrp="1"/>
          </p:cNvSpPr>
          <p:nvPr>
            <p:ph idx="1"/>
          </p:nvPr>
        </p:nvSpPr>
        <p:spPr>
          <a:xfrm>
            <a:off x="6436895" y="1557338"/>
            <a:ext cx="5383630" cy="5292725"/>
          </a:xfrm>
        </p:spPr>
        <p:txBody>
          <a:bodyPr>
            <a:normAutofit/>
          </a:bodyPr>
          <a:lstStyle/>
          <a:p>
            <a:r>
              <a:rPr lang="en-US" altLang="en-US" dirty="0">
                <a:ea typeface="ＭＳ Ｐゴシック" panose="020B0600070205080204" pitchFamily="34" charset="-128"/>
              </a:rPr>
              <a:t>Dominant ideologies usually reflect the interests of </a:t>
            </a:r>
            <a:r>
              <a:rPr lang="en-US" altLang="en-US" b="1" dirty="0">
                <a:ea typeface="ＭＳ Ｐゴシック" panose="020B0600070205080204" pitchFamily="34" charset="-128"/>
              </a:rPr>
              <a:t>those in power.</a:t>
            </a:r>
          </a:p>
          <a:p>
            <a:r>
              <a:rPr lang="en-US" altLang="en-US" dirty="0">
                <a:ea typeface="ＭＳ Ｐゴシック" panose="020B0600070205080204" pitchFamily="34" charset="-128"/>
              </a:rPr>
              <a:t>As a result, many of us adopt dominant perspectives on social issues without even being aware.</a:t>
            </a:r>
          </a:p>
          <a:p>
            <a:r>
              <a:rPr lang="en-US" altLang="en-US" dirty="0">
                <a:ea typeface="ＭＳ Ｐゴシック" panose="020B0600070205080204" pitchFamily="34" charset="-128"/>
              </a:rPr>
              <a:t>They just seem like common sense to us.</a:t>
            </a:r>
          </a:p>
          <a:p>
            <a:r>
              <a:rPr lang="en-US" altLang="en-US" dirty="0">
                <a:ea typeface="ＭＳ Ｐゴシック" panose="020B0600070205080204" pitchFamily="34" charset="-128"/>
              </a:rPr>
              <a:t>We have learned to talk and think about these issues in a particular way – through </a:t>
            </a:r>
            <a:r>
              <a:rPr lang="en-US" altLang="en-US" b="1" dirty="0">
                <a:solidFill>
                  <a:srgbClr val="C00000"/>
                </a:solidFill>
                <a:ea typeface="ＭＳ Ｐゴシック" panose="020B0600070205080204" pitchFamily="34" charset="-128"/>
              </a:rPr>
              <a:t>discourse.</a:t>
            </a:r>
          </a:p>
        </p:txBody>
      </p:sp>
      <p:sp>
        <p:nvSpPr>
          <p:cNvPr id="9" name="TextBox 8">
            <a:hlinkClick r:id="rId4"/>
            <a:extLst>
              <a:ext uri="{FF2B5EF4-FFF2-40B4-BE49-F238E27FC236}">
                <a16:creationId xmlns:a16="http://schemas.microsoft.com/office/drawing/2014/main" id="{C38B2F82-0127-47EC-806E-7D0D101CC706}"/>
              </a:ext>
            </a:extLst>
          </p:cNvPr>
          <p:cNvSpPr txBox="1"/>
          <p:nvPr/>
        </p:nvSpPr>
        <p:spPr>
          <a:xfrm>
            <a:off x="559639" y="6433338"/>
            <a:ext cx="4843371" cy="369332"/>
          </a:xfrm>
          <a:prstGeom prst="rect">
            <a:avLst/>
          </a:prstGeom>
          <a:noFill/>
        </p:spPr>
        <p:txBody>
          <a:bodyPr wrap="square">
            <a:spAutoFit/>
          </a:bodyPr>
          <a:lstStyle/>
          <a:p>
            <a:pPr algn="just"/>
            <a:r>
              <a:rPr lang="en-CA" b="1" dirty="0"/>
              <a:t>Dictator created by macrovector - freepik.com</a:t>
            </a:r>
          </a:p>
        </p:txBody>
      </p:sp>
    </p:spTree>
    <p:extLst>
      <p:ext uri="{BB962C8B-B14F-4D97-AF65-F5344CB8AC3E}">
        <p14:creationId xmlns:p14="http://schemas.microsoft.com/office/powerpoint/2010/main" val="20764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normAutofit/>
          </a:bodyPr>
          <a:lstStyle/>
          <a:p>
            <a:r>
              <a:rPr lang="en-CA" dirty="0"/>
              <a:t>DISCOURSE</a:t>
            </a:r>
          </a:p>
        </p:txBody>
      </p:sp>
      <p:sp>
        <p:nvSpPr>
          <p:cNvPr id="3" name="Content Placeholder 2"/>
          <p:cNvSpPr>
            <a:spLocks noGrp="1"/>
          </p:cNvSpPr>
          <p:nvPr>
            <p:ph idx="1"/>
          </p:nvPr>
        </p:nvSpPr>
        <p:spPr>
          <a:xfrm>
            <a:off x="371475" y="1565559"/>
            <a:ext cx="5257800" cy="3899184"/>
          </a:xfrm>
        </p:spPr>
        <p:txBody>
          <a:bodyPr>
            <a:normAutofit fontScale="92500" lnSpcReduction="20000"/>
          </a:bodyPr>
          <a:lstStyle/>
          <a:p>
            <a:pPr eaLnBrk="1" hangingPunct="1"/>
            <a:r>
              <a:rPr lang="en-US" altLang="en-US" dirty="0">
                <a:ea typeface="ＭＳ Ｐゴシック" panose="020B0600070205080204" pitchFamily="34" charset="-128"/>
              </a:rPr>
              <a:t>Ideologies are shaped through discourse</a:t>
            </a:r>
          </a:p>
          <a:p>
            <a:pPr eaLnBrk="1" hangingPunct="1"/>
            <a:r>
              <a:rPr lang="en-US" altLang="en-US" dirty="0">
                <a:ea typeface="ＭＳ Ｐゴシック" panose="020B0600070205080204" pitchFamily="34" charset="-128"/>
              </a:rPr>
              <a:t>Discourse refers to a way of talking and thinking about a particular topic or subject. </a:t>
            </a:r>
          </a:p>
          <a:p>
            <a:pPr eaLnBrk="1" hangingPunct="1"/>
            <a:r>
              <a:rPr lang="en-US" altLang="en-US" dirty="0">
                <a:ea typeface="ＭＳ Ｐゴシック" panose="020B0600070205080204" pitchFamily="34" charset="-128"/>
              </a:rPr>
              <a:t>Different occupations and professions will have their own discourses </a:t>
            </a:r>
          </a:p>
          <a:p>
            <a:pPr eaLnBrk="1" hangingPunct="1"/>
            <a:r>
              <a:rPr lang="en-US" altLang="en-US" dirty="0">
                <a:ea typeface="ＭＳ Ｐゴシック" panose="020B0600070205080204" pitchFamily="34" charset="-128"/>
              </a:rPr>
              <a:t>E.g. Students in IT, for example, will have a specialized vocabulary as will students in engineering, nursing, and robotics.   </a:t>
            </a:r>
          </a:p>
        </p:txBody>
      </p:sp>
      <p:grpSp>
        <p:nvGrpSpPr>
          <p:cNvPr id="4" name="Group 3">
            <a:extLst>
              <a:ext uri="{FF2B5EF4-FFF2-40B4-BE49-F238E27FC236}">
                <a16:creationId xmlns:a16="http://schemas.microsoft.com/office/drawing/2014/main" id="{B6AF69BB-4AED-4A39-9928-E398BFDBC404}"/>
              </a:ext>
            </a:extLst>
          </p:cNvPr>
          <p:cNvGrpSpPr/>
          <p:nvPr/>
        </p:nvGrpSpPr>
        <p:grpSpPr>
          <a:xfrm>
            <a:off x="6096000" y="-372242"/>
            <a:ext cx="5885944" cy="7266308"/>
            <a:chOff x="6096000" y="-372242"/>
            <a:chExt cx="5885944" cy="7266308"/>
          </a:xfrm>
        </p:grpSpPr>
        <p:grpSp>
          <p:nvGrpSpPr>
            <p:cNvPr id="6" name="Group 5">
              <a:extLst>
                <a:ext uri="{FF2B5EF4-FFF2-40B4-BE49-F238E27FC236}">
                  <a16:creationId xmlns:a16="http://schemas.microsoft.com/office/drawing/2014/main" id="{79801E90-7847-4EDE-A69C-256190B9A74F}"/>
                </a:ext>
              </a:extLst>
            </p:cNvPr>
            <p:cNvGrpSpPr/>
            <p:nvPr/>
          </p:nvGrpSpPr>
          <p:grpSpPr>
            <a:xfrm>
              <a:off x="6096000" y="-372242"/>
              <a:ext cx="5885944" cy="6653465"/>
              <a:chOff x="7045352" y="-456220"/>
              <a:chExt cx="6027140" cy="6858341"/>
            </a:xfrm>
          </p:grpSpPr>
          <p:pic>
            <p:nvPicPr>
              <p:cNvPr id="8" name="Graphic 7" descr="Chat with solid fill">
                <a:extLst>
                  <a:ext uri="{FF2B5EF4-FFF2-40B4-BE49-F238E27FC236}">
                    <a16:creationId xmlns:a16="http://schemas.microsoft.com/office/drawing/2014/main" id="{565A7723-7DF7-4B49-AFA3-59AC038881D9}"/>
                  </a:ext>
                </a:extLst>
              </p:cNvPr>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6001" y="1147421"/>
                <a:ext cx="2093092" cy="2093092"/>
              </a:xfrm>
              <a:prstGeom prst="rect">
                <a:avLst/>
              </a:prstGeom>
            </p:spPr>
          </p:pic>
          <p:pic>
            <p:nvPicPr>
              <p:cNvPr id="9" name="Graphic 8" descr="Chat outline">
                <a:extLst>
                  <a:ext uri="{FF2B5EF4-FFF2-40B4-BE49-F238E27FC236}">
                    <a16:creationId xmlns:a16="http://schemas.microsoft.com/office/drawing/2014/main" id="{08CA4133-63DD-4642-820A-ACE923FC0C75}"/>
                  </a:ext>
                </a:extLst>
              </p:cNvPr>
              <p:cNvPicPr>
                <a:picLocks noChangeAspect="1"/>
              </p:cNvPicPr>
              <p:nvPr/>
            </p:nvPicPr>
            <p:blipFill>
              <a:blip r:embed="rId5">
                <a:alphaModFix amt="3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352" y="1429786"/>
                <a:ext cx="2093092" cy="2093092"/>
              </a:xfrm>
              <a:prstGeom prst="rect">
                <a:avLst/>
              </a:prstGeom>
            </p:spPr>
          </p:pic>
          <p:pic>
            <p:nvPicPr>
              <p:cNvPr id="10" name="Graphic 9" descr="Speech outline">
                <a:extLst>
                  <a:ext uri="{FF2B5EF4-FFF2-40B4-BE49-F238E27FC236}">
                    <a16:creationId xmlns:a16="http://schemas.microsoft.com/office/drawing/2014/main" id="{27CF882E-0196-442C-B49E-49F1502426EF}"/>
                  </a:ext>
                </a:extLst>
              </p:cNvPr>
              <p:cNvPicPr>
                <a:picLocks noChangeAspect="1"/>
              </p:cNvPicPr>
              <p:nvPr/>
            </p:nvPicPr>
            <p:blipFill>
              <a:blip r:embed="rId7">
                <a:alphaModFix amt="7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01755" y="2694100"/>
                <a:ext cx="2093092" cy="2093092"/>
              </a:xfrm>
              <a:prstGeom prst="rect">
                <a:avLst/>
              </a:prstGeom>
            </p:spPr>
          </p:pic>
          <p:pic>
            <p:nvPicPr>
              <p:cNvPr id="11" name="Graphic 10" descr="Speech outline">
                <a:extLst>
                  <a:ext uri="{FF2B5EF4-FFF2-40B4-BE49-F238E27FC236}">
                    <a16:creationId xmlns:a16="http://schemas.microsoft.com/office/drawing/2014/main" id="{E0E804A0-B982-474C-853A-717CDE1BC799}"/>
                  </a:ext>
                </a:extLst>
              </p:cNvPr>
              <p:cNvPicPr>
                <a:picLocks noChangeAspect="1"/>
              </p:cNvPicPr>
              <p:nvPr/>
            </p:nvPicPr>
            <p:blipFill>
              <a:blip r:embed="rId9">
                <a:alphaModFix amt="2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66046" y="2182605"/>
                <a:ext cx="2093092" cy="2093092"/>
              </a:xfrm>
              <a:prstGeom prst="rect">
                <a:avLst/>
              </a:prstGeom>
            </p:spPr>
          </p:pic>
          <p:pic>
            <p:nvPicPr>
              <p:cNvPr id="12" name="Graphic 11" descr="Chat with solid fill">
                <a:extLst>
                  <a:ext uri="{FF2B5EF4-FFF2-40B4-BE49-F238E27FC236}">
                    <a16:creationId xmlns:a16="http://schemas.microsoft.com/office/drawing/2014/main" id="{402547A7-0805-44A5-8481-D37A7DC4043B}"/>
                  </a:ext>
                </a:extLst>
              </p:cNvPr>
              <p:cNvPicPr>
                <a:picLocks noChangeAspect="1"/>
              </p:cNvPicPr>
              <p:nvPr/>
            </p:nvPicPr>
            <p:blipFill>
              <a:blip r:embed="rId3">
                <a:alphaModFix amt="24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6746" y="2476332"/>
                <a:ext cx="2093092" cy="2093092"/>
              </a:xfrm>
              <a:prstGeom prst="rect">
                <a:avLst/>
              </a:prstGeom>
            </p:spPr>
          </p:pic>
          <p:pic>
            <p:nvPicPr>
              <p:cNvPr id="13" name="Graphic 12" descr="Chat with solid fill">
                <a:extLst>
                  <a:ext uri="{FF2B5EF4-FFF2-40B4-BE49-F238E27FC236}">
                    <a16:creationId xmlns:a16="http://schemas.microsoft.com/office/drawing/2014/main" id="{DC9BD698-353F-475A-B697-CC9818DE3B20}"/>
                  </a:ext>
                </a:extLst>
              </p:cNvPr>
              <p:cNvPicPr>
                <a:picLocks noChangeAspect="1"/>
              </p:cNvPicPr>
              <p:nvPr/>
            </p:nvPicPr>
            <p:blipFill>
              <a:blip r:embed="rId3">
                <a:alphaModFix amt="11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3929" y="-456220"/>
                <a:ext cx="2093092" cy="2093092"/>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9AF005CB-9021-4F80-85C9-8BEBBC3F5384}"/>
                  </a:ext>
                </a:extLst>
              </p:cNvPr>
              <p:cNvPicPr>
                <a:picLocks noChangeAspect="1"/>
              </p:cNvPicPr>
              <p:nvPr/>
            </p:nvPicPr>
            <p:blipFill>
              <a:blip r:embed="rId11" cstate="print">
                <a:alphaModFix amt="33000"/>
                <a:extLst>
                  <a:ext uri="{28A0092B-C50C-407E-A947-70E740481C1C}">
                    <a14:useLocalDpi xmlns:a14="http://schemas.microsoft.com/office/drawing/2010/main" val="0"/>
                  </a:ext>
                </a:extLst>
              </a:blip>
              <a:stretch>
                <a:fillRect/>
              </a:stretch>
            </p:blipFill>
            <p:spPr>
              <a:xfrm>
                <a:off x="7204521" y="4268234"/>
                <a:ext cx="1820936" cy="1496292"/>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1D42CFC1-B0C7-4ED5-8925-D951CE0D98D8}"/>
                  </a:ext>
                </a:extLst>
              </p:cNvPr>
              <p:cNvPicPr>
                <a:picLocks noChangeAspect="1"/>
              </p:cNvPicPr>
              <p:nvPr/>
            </p:nvPicPr>
            <p:blipFill>
              <a:blip r:embed="rId12">
                <a:alphaModFix amt="19000"/>
                <a:extLst>
                  <a:ext uri="{28A0092B-C50C-407E-A947-70E740481C1C}">
                    <a14:useLocalDpi xmlns:a14="http://schemas.microsoft.com/office/drawing/2010/main" val="0"/>
                  </a:ext>
                </a:extLst>
              </a:blip>
              <a:stretch>
                <a:fillRect/>
              </a:stretch>
            </p:blipFill>
            <p:spPr>
              <a:xfrm>
                <a:off x="9011468" y="4164604"/>
                <a:ext cx="2237517" cy="223751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76B5B6B2-F1FE-4565-974A-3D31BC6EE069}"/>
                  </a:ext>
                </a:extLst>
              </p:cNvPr>
              <p:cNvPicPr>
                <a:picLocks noChangeAspect="1"/>
              </p:cNvPicPr>
              <p:nvPr/>
            </p:nvPicPr>
            <p:blipFill>
              <a:blip r:embed="rId12">
                <a:alphaModFix amt="59000"/>
                <a:extLst>
                  <a:ext uri="{28A0092B-C50C-407E-A947-70E740481C1C}">
                    <a14:useLocalDpi xmlns:a14="http://schemas.microsoft.com/office/drawing/2010/main" val="0"/>
                  </a:ext>
                </a:extLst>
              </a:blip>
              <a:stretch>
                <a:fillRect/>
              </a:stretch>
            </p:blipFill>
            <p:spPr>
              <a:xfrm>
                <a:off x="10076398" y="500130"/>
                <a:ext cx="1128154" cy="11281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7C05F3E4-FB6A-4BA4-91F5-1C55183BAC17}"/>
                  </a:ext>
                </a:extLst>
              </p:cNvPr>
              <p:cNvPicPr>
                <a:picLocks noChangeAspect="1"/>
              </p:cNvPicPr>
              <p:nvPr/>
            </p:nvPicPr>
            <p:blipFill>
              <a:blip r:embed="rId12">
                <a:alphaModFix amt="15000"/>
                <a:extLst>
                  <a:ext uri="{28A0092B-C50C-407E-A947-70E740481C1C}">
                    <a14:useLocalDpi xmlns:a14="http://schemas.microsoft.com/office/drawing/2010/main" val="0"/>
                  </a:ext>
                </a:extLst>
              </a:blip>
              <a:stretch>
                <a:fillRect/>
              </a:stretch>
            </p:blipFill>
            <p:spPr>
              <a:xfrm>
                <a:off x="8139020" y="1066488"/>
                <a:ext cx="875017" cy="875017"/>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C78FBE25-BC93-4AF3-A892-885C5DAD1066}"/>
                  </a:ext>
                </a:extLst>
              </p:cNvPr>
              <p:cNvPicPr>
                <a:picLocks noChangeAspect="1"/>
              </p:cNvPicPr>
              <p:nvPr/>
            </p:nvPicPr>
            <p:blipFill>
              <a:blip r:embed="rId12">
                <a:alphaModFix amt="15000"/>
                <a:extLst>
                  <a:ext uri="{28A0092B-C50C-407E-A947-70E740481C1C}">
                    <a14:useLocalDpi xmlns:a14="http://schemas.microsoft.com/office/drawing/2010/main" val="0"/>
                  </a:ext>
                </a:extLst>
              </a:blip>
              <a:stretch>
                <a:fillRect/>
              </a:stretch>
            </p:blipFill>
            <p:spPr>
              <a:xfrm>
                <a:off x="9084930" y="737505"/>
                <a:ext cx="819833" cy="819833"/>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ADBC0BE2-DE40-4A77-A2D4-3F426A6FAE7E}"/>
                  </a:ext>
                </a:extLst>
              </p:cNvPr>
              <p:cNvPicPr>
                <a:picLocks noChangeAspect="1"/>
              </p:cNvPicPr>
              <p:nvPr/>
            </p:nvPicPr>
            <p:blipFill>
              <a:blip r:embed="rId13" cstate="print">
                <a:alphaModFix amt="14000"/>
                <a:extLst>
                  <a:ext uri="{28A0092B-C50C-407E-A947-70E740481C1C}">
                    <a14:useLocalDpi xmlns:a14="http://schemas.microsoft.com/office/drawing/2010/main" val="0"/>
                  </a:ext>
                </a:extLst>
              </a:blip>
              <a:stretch>
                <a:fillRect/>
              </a:stretch>
            </p:blipFill>
            <p:spPr>
              <a:xfrm>
                <a:off x="10362250" y="1662042"/>
                <a:ext cx="1496292" cy="1496292"/>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D28715D5-7ACD-4842-93B1-8946EA8536B2}"/>
                  </a:ext>
                </a:extLst>
              </p:cNvPr>
              <p:cNvPicPr>
                <a:picLocks noChangeAspect="1"/>
              </p:cNvPicPr>
              <p:nvPr/>
            </p:nvPicPr>
            <p:blipFill>
              <a:blip r:embed="rId14" cstate="print">
                <a:alphaModFix amt="19000"/>
                <a:extLst>
                  <a:ext uri="{28A0092B-C50C-407E-A947-70E740481C1C}">
                    <a14:useLocalDpi xmlns:a14="http://schemas.microsoft.com/office/drawing/2010/main" val="0"/>
                  </a:ext>
                </a:extLst>
              </a:blip>
              <a:stretch>
                <a:fillRect/>
              </a:stretch>
            </p:blipFill>
            <p:spPr>
              <a:xfrm flipH="1">
                <a:off x="7131663" y="2934208"/>
                <a:ext cx="1044414" cy="989584"/>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43890588-B081-4A48-81D5-FAF5CBA8FE42}"/>
                  </a:ext>
                </a:extLst>
              </p:cNvPr>
              <p:cNvPicPr>
                <a:picLocks noChangeAspect="1"/>
              </p:cNvPicPr>
              <p:nvPr/>
            </p:nvPicPr>
            <p:blipFill>
              <a:blip r:embed="rId15" cstate="print">
                <a:alphaModFix amt="24000"/>
                <a:extLst>
                  <a:ext uri="{28A0092B-C50C-407E-A947-70E740481C1C}">
                    <a14:useLocalDpi xmlns:a14="http://schemas.microsoft.com/office/drawing/2010/main" val="0"/>
                  </a:ext>
                </a:extLst>
              </a:blip>
              <a:stretch>
                <a:fillRect/>
              </a:stretch>
            </p:blipFill>
            <p:spPr>
              <a:xfrm>
                <a:off x="8406178" y="3294222"/>
                <a:ext cx="1820935" cy="1820935"/>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96313005-72B2-4650-8B7B-08CFE88E9A95}"/>
                  </a:ext>
                </a:extLst>
              </p:cNvPr>
              <p:cNvPicPr>
                <a:picLocks noChangeAspect="1"/>
              </p:cNvPicPr>
              <p:nvPr/>
            </p:nvPicPr>
            <p:blipFill>
              <a:blip r:embed="rId16" cstate="print">
                <a:alphaModFix amt="14000"/>
                <a:extLst>
                  <a:ext uri="{28A0092B-C50C-407E-A947-70E740481C1C}">
                    <a14:useLocalDpi xmlns:a14="http://schemas.microsoft.com/office/drawing/2010/main" val="0"/>
                  </a:ext>
                </a:extLst>
              </a:blip>
              <a:stretch>
                <a:fillRect/>
              </a:stretch>
            </p:blipFill>
            <p:spPr>
              <a:xfrm>
                <a:off x="10741329" y="4188259"/>
                <a:ext cx="1166444" cy="1166444"/>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20DCC010-B00F-41B8-BEA0-3713195323A1}"/>
                  </a:ext>
                </a:extLst>
              </p:cNvPr>
              <p:cNvPicPr>
                <a:picLocks noChangeAspect="1"/>
              </p:cNvPicPr>
              <p:nvPr/>
            </p:nvPicPr>
            <p:blipFill>
              <a:blip r:embed="rId17" cstate="print">
                <a:alphaModFix amt="24000"/>
                <a:extLst>
                  <a:ext uri="{28A0092B-C50C-407E-A947-70E740481C1C}">
                    <a14:useLocalDpi xmlns:a14="http://schemas.microsoft.com/office/drawing/2010/main" val="0"/>
                  </a:ext>
                </a:extLst>
              </a:blip>
              <a:stretch>
                <a:fillRect/>
              </a:stretch>
            </p:blipFill>
            <p:spPr>
              <a:xfrm>
                <a:off x="11347998" y="4672101"/>
                <a:ext cx="1312249" cy="1325564"/>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CB87B6F8-D602-4920-BEB6-BF3C9EA3A469}"/>
                  </a:ext>
                </a:extLst>
              </p:cNvPr>
              <p:cNvPicPr>
                <a:picLocks noChangeAspect="1"/>
              </p:cNvPicPr>
              <p:nvPr/>
            </p:nvPicPr>
            <p:blipFill>
              <a:blip r:embed="rId18" cstate="print">
                <a:alphaModFix amt="15000"/>
                <a:extLst>
                  <a:ext uri="{28A0092B-C50C-407E-A947-70E740481C1C}">
                    <a14:useLocalDpi xmlns:a14="http://schemas.microsoft.com/office/drawing/2010/main" val="0"/>
                  </a:ext>
                </a:extLst>
              </a:blip>
              <a:stretch>
                <a:fillRect/>
              </a:stretch>
            </p:blipFill>
            <p:spPr>
              <a:xfrm rot="19972650">
                <a:off x="8390006" y="473119"/>
                <a:ext cx="919626" cy="776822"/>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35617BCE-5EEF-427D-8E18-A76FA0F1EDA2}"/>
                  </a:ext>
                </a:extLst>
              </p:cNvPr>
              <p:cNvPicPr>
                <a:picLocks noChangeAspect="1"/>
              </p:cNvPicPr>
              <p:nvPr/>
            </p:nvPicPr>
            <p:blipFill>
              <a:blip r:embed="rId19" cstate="print">
                <a:alphaModFix amt="15000"/>
                <a:extLst>
                  <a:ext uri="{28A0092B-C50C-407E-A947-70E740481C1C}">
                    <a14:useLocalDpi xmlns:a14="http://schemas.microsoft.com/office/drawing/2010/main" val="0"/>
                  </a:ext>
                </a:extLst>
              </a:blip>
              <a:stretch>
                <a:fillRect/>
              </a:stretch>
            </p:blipFill>
            <p:spPr>
              <a:xfrm>
                <a:off x="11592430" y="3261010"/>
                <a:ext cx="535110" cy="1325564"/>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667A395C-9108-4856-B718-1A7A9F4FBCE9}"/>
                  </a:ext>
                </a:extLst>
              </p:cNvPr>
              <p:cNvPicPr>
                <a:picLocks noChangeAspect="1"/>
              </p:cNvPicPr>
              <p:nvPr/>
            </p:nvPicPr>
            <p:blipFill>
              <a:blip r:embed="rId20" cstate="print">
                <a:alphaModFix amt="18000"/>
                <a:extLst>
                  <a:ext uri="{28A0092B-C50C-407E-A947-70E740481C1C}">
                    <a14:useLocalDpi xmlns:a14="http://schemas.microsoft.com/office/drawing/2010/main" val="0"/>
                  </a:ext>
                </a:extLst>
              </a:blip>
              <a:stretch>
                <a:fillRect/>
              </a:stretch>
            </p:blipFill>
            <p:spPr>
              <a:xfrm>
                <a:off x="9715024" y="5573534"/>
                <a:ext cx="830404" cy="82858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A2BEE816-5326-477F-AC6C-BD88829A94C3}"/>
                  </a:ext>
                </a:extLst>
              </p:cNvPr>
              <p:cNvPicPr>
                <a:picLocks noChangeAspect="1"/>
              </p:cNvPicPr>
              <p:nvPr/>
            </p:nvPicPr>
            <p:blipFill>
              <a:blip r:embed="rId18" cstate="print">
                <a:alphaModFix amt="15000"/>
                <a:extLst>
                  <a:ext uri="{28A0092B-C50C-407E-A947-70E740481C1C}">
                    <a14:useLocalDpi xmlns:a14="http://schemas.microsoft.com/office/drawing/2010/main" val="0"/>
                  </a:ext>
                </a:extLst>
              </a:blip>
              <a:stretch>
                <a:fillRect/>
              </a:stretch>
            </p:blipFill>
            <p:spPr>
              <a:xfrm>
                <a:off x="8852779" y="81944"/>
                <a:ext cx="919626" cy="776822"/>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06B38B38-EDF7-4D1D-A2F6-FFE7AAEEB3FE}"/>
                  </a:ext>
                </a:extLst>
              </p:cNvPr>
              <p:cNvPicPr>
                <a:picLocks noChangeAspect="1"/>
              </p:cNvPicPr>
              <p:nvPr/>
            </p:nvPicPr>
            <p:blipFill>
              <a:blip r:embed="rId17" cstate="print">
                <a:alphaModFix amt="24000"/>
                <a:extLst>
                  <a:ext uri="{28A0092B-C50C-407E-A947-70E740481C1C}">
                    <a14:useLocalDpi xmlns:a14="http://schemas.microsoft.com/office/drawing/2010/main" val="0"/>
                  </a:ext>
                </a:extLst>
              </a:blip>
              <a:stretch>
                <a:fillRect/>
              </a:stretch>
            </p:blipFill>
            <p:spPr>
              <a:xfrm>
                <a:off x="11550363" y="1955861"/>
                <a:ext cx="1312249" cy="1325564"/>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2DB66B47-F7F6-4824-AA3A-6B0B9C7D5A3A}"/>
                  </a:ext>
                </a:extLst>
              </p:cNvPr>
              <p:cNvPicPr>
                <a:picLocks noChangeAspect="1"/>
              </p:cNvPicPr>
              <p:nvPr/>
            </p:nvPicPr>
            <p:blipFill>
              <a:blip r:embed="rId17" cstate="print">
                <a:alphaModFix amt="24000"/>
                <a:extLst>
                  <a:ext uri="{28A0092B-C50C-407E-A947-70E740481C1C}">
                    <a14:useLocalDpi xmlns:a14="http://schemas.microsoft.com/office/drawing/2010/main" val="0"/>
                  </a:ext>
                </a:extLst>
              </a:blip>
              <a:stretch>
                <a:fillRect/>
              </a:stretch>
            </p:blipFill>
            <p:spPr>
              <a:xfrm>
                <a:off x="11760243" y="641416"/>
                <a:ext cx="1312249" cy="1325564"/>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026ED21D-896A-4040-A288-23ABF39D2CF1}"/>
                  </a:ext>
                </a:extLst>
              </p:cNvPr>
              <p:cNvPicPr>
                <a:picLocks noChangeAspect="1"/>
              </p:cNvPicPr>
              <p:nvPr/>
            </p:nvPicPr>
            <p:blipFill>
              <a:blip r:embed="rId21" cstate="print">
                <a:alphaModFix amt="24000"/>
                <a:extLst>
                  <a:ext uri="{28A0092B-C50C-407E-A947-70E740481C1C}">
                    <a14:useLocalDpi xmlns:a14="http://schemas.microsoft.com/office/drawing/2010/main" val="0"/>
                  </a:ext>
                </a:extLst>
              </a:blip>
              <a:stretch>
                <a:fillRect/>
              </a:stretch>
            </p:blipFill>
            <p:spPr>
              <a:xfrm>
                <a:off x="11825593" y="3395589"/>
                <a:ext cx="834654" cy="843123"/>
              </a:xfrm>
              <a:prstGeom prst="rect">
                <a:avLst/>
              </a:prstGeom>
            </p:spPr>
          </p:pic>
        </p:grpSp>
        <p:sp>
          <p:nvSpPr>
            <p:cNvPr id="31" name="TextBox 30">
              <a:extLst>
                <a:ext uri="{FF2B5EF4-FFF2-40B4-BE49-F238E27FC236}">
                  <a16:creationId xmlns:a16="http://schemas.microsoft.com/office/drawing/2014/main" id="{899088E2-4D03-4B8F-B5B8-10A2A3A0C0EE}"/>
                </a:ext>
              </a:extLst>
            </p:cNvPr>
            <p:cNvSpPr txBox="1"/>
            <p:nvPr/>
          </p:nvSpPr>
          <p:spPr>
            <a:xfrm>
              <a:off x="7362087" y="6309291"/>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22">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23">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159265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08B3D2-3450-4FCB-BB09-AA7A1AB1703B}"/>
              </a:ext>
            </a:extLst>
          </p:cNvPr>
          <p:cNvPicPr>
            <a:picLocks noChangeAspect="1"/>
          </p:cNvPicPr>
          <p:nvPr/>
        </p:nvPicPr>
        <p:blipFill>
          <a:blip r:embed="rId3"/>
          <a:stretch>
            <a:fillRect/>
          </a:stretch>
        </p:blipFill>
        <p:spPr>
          <a:xfrm>
            <a:off x="1" y="1925548"/>
            <a:ext cx="6067000" cy="3979952"/>
          </a:xfrm>
          <a:prstGeom prst="rect">
            <a:avLst/>
          </a:prstGeom>
        </p:spPr>
      </p:pic>
      <p:sp>
        <p:nvSpPr>
          <p:cNvPr id="2" name="Title 1"/>
          <p:cNvSpPr>
            <a:spLocks noGrp="1"/>
          </p:cNvSpPr>
          <p:nvPr>
            <p:ph type="title"/>
          </p:nvPr>
        </p:nvSpPr>
        <p:spPr>
          <a:xfrm>
            <a:off x="371475" y="239996"/>
            <a:ext cx="11809413" cy="1325563"/>
          </a:xfrm>
        </p:spPr>
        <p:txBody>
          <a:bodyPr>
            <a:normAutofit/>
          </a:bodyPr>
          <a:lstStyle/>
          <a:p>
            <a:r>
              <a:rPr lang="en-CA" dirty="0"/>
              <a:t>DOMINANT DISCOURSE</a:t>
            </a:r>
          </a:p>
        </p:txBody>
      </p:sp>
      <p:sp>
        <p:nvSpPr>
          <p:cNvPr id="3" name="Content Placeholder 2"/>
          <p:cNvSpPr>
            <a:spLocks noGrp="1"/>
          </p:cNvSpPr>
          <p:nvPr>
            <p:ph idx="1"/>
          </p:nvPr>
        </p:nvSpPr>
        <p:spPr>
          <a:xfrm>
            <a:off x="6096000" y="1565559"/>
            <a:ext cx="5724525" cy="5204110"/>
          </a:xfrm>
        </p:spPr>
        <p:txBody>
          <a:bodyPr>
            <a:noAutofit/>
          </a:bodyPr>
          <a:lstStyle/>
          <a:p>
            <a:pPr eaLnBrk="1" hangingPunct="1"/>
            <a:r>
              <a:rPr lang="en-US" altLang="en-US" sz="2200" dirty="0">
                <a:ea typeface="ＭＳ Ｐゴシック" panose="020B0600070205080204" pitchFamily="34" charset="-128"/>
              </a:rPr>
              <a:t>Dominant discourses can be found in propaganda, cultural messages, and mass media.</a:t>
            </a:r>
          </a:p>
          <a:p>
            <a:pPr eaLnBrk="1" hangingPunct="1"/>
            <a:r>
              <a:rPr lang="en-US" altLang="en-US" sz="2200" dirty="0">
                <a:ea typeface="ＭＳ Ｐゴシック" panose="020B0600070205080204" pitchFamily="34" charset="-128"/>
              </a:rPr>
              <a:t>For example, in Canada, the dominant discourse that capitalism is the best economic system can be found in media, schools, and popular culture. </a:t>
            </a:r>
          </a:p>
          <a:p>
            <a:pPr eaLnBrk="1" hangingPunct="1"/>
            <a:r>
              <a:rPr lang="en-US" altLang="en-US" sz="2200" dirty="0">
                <a:ea typeface="ＭＳ Ｐゴシック" panose="020B0600070205080204" pitchFamily="34" charset="-128"/>
              </a:rPr>
              <a:t>It is promoted in business schools and publications and no other options are usually even mentioned. </a:t>
            </a:r>
          </a:p>
          <a:p>
            <a:pPr eaLnBrk="1" hangingPunct="1"/>
            <a:r>
              <a:rPr lang="en-US" altLang="en-US" sz="2200" dirty="0">
                <a:ea typeface="ＭＳ Ｐゴシック" panose="020B0600070205080204" pitchFamily="34" charset="-128"/>
              </a:rPr>
              <a:t>This narrows how we talk and think about economics. We disregard alternatives and accept the ideology that capitalism is the most democratic, fair, and effective way to organize the economy.</a:t>
            </a:r>
          </a:p>
        </p:txBody>
      </p:sp>
      <p:sp>
        <p:nvSpPr>
          <p:cNvPr id="6" name="TextBox 5">
            <a:extLst>
              <a:ext uri="{FF2B5EF4-FFF2-40B4-BE49-F238E27FC236}">
                <a16:creationId xmlns:a16="http://schemas.microsoft.com/office/drawing/2014/main" id="{1FDB2860-EA86-4130-AEF2-2AF84326C6E5}"/>
              </a:ext>
            </a:extLst>
          </p:cNvPr>
          <p:cNvSpPr txBox="1"/>
          <p:nvPr/>
        </p:nvSpPr>
        <p:spPr>
          <a:xfrm>
            <a:off x="371475" y="6400337"/>
            <a:ext cx="6172200" cy="369332"/>
          </a:xfrm>
          <a:prstGeom prst="rect">
            <a:avLst/>
          </a:prstGeom>
          <a:noFill/>
        </p:spPr>
        <p:txBody>
          <a:bodyPr wrap="square">
            <a:spAutoFit/>
          </a:bodyPr>
          <a:lstStyle/>
          <a:p>
            <a:r>
              <a:rPr lang="en-CA" b="0" i="0" dirty="0">
                <a:solidFill>
                  <a:schemeClr val="tx1">
                    <a:lumMod val="95000"/>
                    <a:lumOff val="5000"/>
                  </a:schemeClr>
                </a:solidFill>
                <a:effectLst/>
                <a:latin typeface="Helvetica Neue LT W01_55 Roman"/>
              </a:rPr>
              <a:t>Image by </a:t>
            </a:r>
            <a:r>
              <a:rPr lang="en-CA" b="1" i="0" u="none" strike="noStrike" dirty="0">
                <a:solidFill>
                  <a:schemeClr val="tx1">
                    <a:lumMod val="95000"/>
                    <a:lumOff val="5000"/>
                  </a:schemeClr>
                </a:solidFill>
                <a:effectLst/>
                <a:latin typeface="Helvetica Neue LT W01_71488914"/>
                <a:hlinkClick r:id="rId4">
                  <a:extLst>
                    <a:ext uri="{A12FA001-AC4F-418D-AE19-62706E023703}">
                      <ahyp:hlinkClr xmlns:ahyp="http://schemas.microsoft.com/office/drawing/2018/hyperlinkcolor" val="tx"/>
                    </a:ext>
                  </a:extLst>
                </a:hlinkClick>
              </a:rPr>
              <a:t>rawpixel.com</a:t>
            </a:r>
            <a:endParaRPr lang="en-CA" dirty="0">
              <a:solidFill>
                <a:schemeClr val="tx1">
                  <a:lumMod val="95000"/>
                  <a:lumOff val="5000"/>
                </a:schemeClr>
              </a:solidFill>
            </a:endParaRPr>
          </a:p>
        </p:txBody>
      </p:sp>
    </p:spTree>
    <p:extLst>
      <p:ext uri="{BB962C8B-B14F-4D97-AF65-F5344CB8AC3E}">
        <p14:creationId xmlns:p14="http://schemas.microsoft.com/office/powerpoint/2010/main" val="41507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722153"/>
          </a:xfrm>
        </p:spPr>
        <p:txBody>
          <a:bodyPr>
            <a:normAutofit fontScale="90000"/>
          </a:bodyPr>
          <a:lstStyle/>
          <a:p>
            <a:r>
              <a:rPr lang="en-CA" dirty="0"/>
              <a:t>IDEOLOGICAL </a:t>
            </a:r>
            <a:br>
              <a:rPr lang="en-CA" dirty="0"/>
            </a:br>
            <a:r>
              <a:rPr lang="en-CA" dirty="0"/>
              <a:t>FRAMEWORK</a:t>
            </a:r>
          </a:p>
        </p:txBody>
      </p:sp>
      <p:sp>
        <p:nvSpPr>
          <p:cNvPr id="3" name="Content Placeholder 2"/>
          <p:cNvSpPr>
            <a:spLocks noGrp="1"/>
          </p:cNvSpPr>
          <p:nvPr>
            <p:ph idx="1"/>
          </p:nvPr>
        </p:nvSpPr>
        <p:spPr>
          <a:xfrm>
            <a:off x="371475" y="2156327"/>
            <a:ext cx="6048375" cy="3815346"/>
          </a:xfrm>
        </p:spPr>
        <p:txBody>
          <a:bodyPr>
            <a:noAutofit/>
          </a:bodyPr>
          <a:lstStyle/>
          <a:p>
            <a:pPr eaLnBrk="1" hangingPunct="1"/>
            <a:r>
              <a:rPr lang="en-US" altLang="en-US" sz="2000" dirty="0">
                <a:ea typeface="ＭＳ Ｐゴシック" panose="020B0600070205080204" pitchFamily="34" charset="-128"/>
              </a:rPr>
              <a:t>Your beliefs, ideas, and values make up your ideological framework. </a:t>
            </a:r>
          </a:p>
          <a:p>
            <a:pPr eaLnBrk="1" hangingPunct="1"/>
            <a:r>
              <a:rPr lang="en-US" altLang="en-US" sz="2000" dirty="0">
                <a:ea typeface="ＭＳ Ｐゴシック" panose="020B0600070205080204" pitchFamily="34" charset="-128"/>
              </a:rPr>
              <a:t>This framework is developed over a lifetime of socialization.</a:t>
            </a:r>
          </a:p>
          <a:p>
            <a:pPr eaLnBrk="1" hangingPunct="1"/>
            <a:r>
              <a:rPr lang="en-US" altLang="en-US" sz="2000" dirty="0">
                <a:ea typeface="ＭＳ Ｐゴシック" panose="020B0600070205080204" pitchFamily="34" charset="-128"/>
              </a:rPr>
              <a:t>Interactions with and within social institutions create your ideology. </a:t>
            </a:r>
          </a:p>
          <a:p>
            <a:pPr eaLnBrk="1" hangingPunct="1"/>
            <a:r>
              <a:rPr lang="en-US" altLang="en-US" sz="2000" dirty="0">
                <a:ea typeface="ＭＳ Ｐゴシック" panose="020B0600070205080204" pitchFamily="34" charset="-128"/>
              </a:rPr>
              <a:t>These institutions transmit dominant ideologies</a:t>
            </a:r>
          </a:p>
          <a:p>
            <a:pPr eaLnBrk="1" hangingPunct="1"/>
            <a:r>
              <a:rPr lang="en-US" altLang="en-US" sz="2000" dirty="0">
                <a:ea typeface="ＭＳ Ｐゴシック" panose="020B0600070205080204" pitchFamily="34" charset="-128"/>
              </a:rPr>
              <a:t>They do this through policies, practices, and norms. </a:t>
            </a:r>
          </a:p>
          <a:p>
            <a:pPr eaLnBrk="1" hangingPunct="1"/>
            <a:r>
              <a:rPr lang="en-US" altLang="en-US" sz="2000" dirty="0">
                <a:ea typeface="ＭＳ Ｐゴシック" panose="020B0600070205080204" pitchFamily="34" charset="-128"/>
              </a:rPr>
              <a:t>The ideas of dominant groups operate hegemonically through the creation of common-sense assumptions shared by everyone.</a:t>
            </a:r>
          </a:p>
        </p:txBody>
      </p:sp>
      <p:sp>
        <p:nvSpPr>
          <p:cNvPr id="6" name="TextBox 5">
            <a:extLst>
              <a:ext uri="{FF2B5EF4-FFF2-40B4-BE49-F238E27FC236}">
                <a16:creationId xmlns:a16="http://schemas.microsoft.com/office/drawing/2014/main" id="{4043B7ED-9E16-4850-98C7-A09ED3DF8A8C}"/>
              </a:ext>
            </a:extLst>
          </p:cNvPr>
          <p:cNvSpPr txBox="1"/>
          <p:nvPr/>
        </p:nvSpPr>
        <p:spPr>
          <a:xfrm>
            <a:off x="5203172" y="6165851"/>
            <a:ext cx="6842124" cy="584775"/>
          </a:xfrm>
          <a:prstGeom prst="rect">
            <a:avLst/>
          </a:prstGeom>
          <a:noFill/>
        </p:spPr>
        <p:txBody>
          <a:bodyPr wrap="square">
            <a:spAutoFit/>
          </a:bodyPr>
          <a:lstStyle/>
          <a:p>
            <a:r>
              <a:rPr lang="en-US" sz="1600" b="0" i="0" dirty="0">
                <a:solidFill>
                  <a:srgbClr val="464646"/>
                </a:solidFill>
                <a:effectLst/>
              </a:rPr>
              <a:t>“How Agents of Socialization Shape Your Ideological Framework” by Chet Singh, Centennial College is licensed under a </a:t>
            </a:r>
            <a:r>
              <a:rPr lang="en-US" sz="1600" b="0" i="0" u="none" strike="noStrike" dirty="0">
                <a:solidFill>
                  <a:srgbClr val="03709B"/>
                </a:solidFill>
                <a:effectLst/>
                <a:hlinkClick r:id="rId3"/>
              </a:rPr>
              <a:t>CC BY-NC-SA 4.0 International License.</a:t>
            </a:r>
            <a:endParaRPr lang="en-CA" sz="1600" dirty="0"/>
          </a:p>
        </p:txBody>
      </p:sp>
      <p:pic>
        <p:nvPicPr>
          <p:cNvPr id="24578" name="Picture 2">
            <a:extLst>
              <a:ext uri="{FF2B5EF4-FFF2-40B4-BE49-F238E27FC236}">
                <a16:creationId xmlns:a16="http://schemas.microsoft.com/office/drawing/2014/main" id="{74B14B8D-573B-48A7-B985-D307EE2E6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7945" y="225424"/>
            <a:ext cx="6392579" cy="6392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1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9150" y="1781105"/>
            <a:ext cx="4667250" cy="4384745"/>
          </a:xfrm>
        </p:spPr>
        <p:txBody>
          <a:bodyPr>
            <a:noAutofit/>
          </a:bodyPr>
          <a:lstStyle/>
          <a:p>
            <a:pPr marL="0" indent="0" eaLnBrk="1" hangingPunct="1">
              <a:buNone/>
            </a:pPr>
            <a:r>
              <a:rPr lang="en-US" sz="2400" dirty="0">
                <a:ea typeface="ＭＳ Ｐゴシック" panose="020B0600070205080204" pitchFamily="34" charset="-128"/>
              </a:rPr>
              <a:t>Generally, counter ideologies, and the counter discourses associated with them, articulate an </a:t>
            </a:r>
          </a:p>
          <a:p>
            <a:pPr marL="0" indent="0" eaLnBrk="1" hangingPunct="1">
              <a:buNone/>
            </a:pPr>
            <a:r>
              <a:rPr lang="en-US" sz="2400" dirty="0">
                <a:solidFill>
                  <a:srgbClr val="C00000"/>
                </a:solidFill>
                <a:ea typeface="ＭＳ Ｐゴシック" panose="020B0600070205080204" pitchFamily="34" charset="-128"/>
              </a:rPr>
              <a:t>“alternative set of values and assumptions that are more inclusive, equitable, just, and less harmful.”</a:t>
            </a:r>
          </a:p>
          <a:p>
            <a:pPr marL="0" indent="0" eaLnBrk="1" hangingPunct="1">
              <a:buNone/>
            </a:pPr>
            <a:endParaRPr lang="en-US" sz="2400" dirty="0">
              <a:ea typeface="ＭＳ Ｐゴシック" panose="020B0600070205080204" pitchFamily="34" charset="-128"/>
            </a:endParaRPr>
          </a:p>
        </p:txBody>
      </p:sp>
      <p:sp>
        <p:nvSpPr>
          <p:cNvPr id="7" name="Title 1">
            <a:extLst>
              <a:ext uri="{FF2B5EF4-FFF2-40B4-BE49-F238E27FC236}">
                <a16:creationId xmlns:a16="http://schemas.microsoft.com/office/drawing/2014/main" id="{998229C2-29E1-44C6-8926-553740515E86}"/>
              </a:ext>
            </a:extLst>
          </p:cNvPr>
          <p:cNvSpPr txBox="1">
            <a:spLocks/>
          </p:cNvSpPr>
          <p:nvPr/>
        </p:nvSpPr>
        <p:spPr>
          <a:xfrm>
            <a:off x="390525" y="234916"/>
            <a:ext cx="118094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dirty="0"/>
              <a:t>COUNTER IDEOLOGIES</a:t>
            </a:r>
          </a:p>
        </p:txBody>
      </p:sp>
      <p:grpSp>
        <p:nvGrpSpPr>
          <p:cNvPr id="4" name="Group 3">
            <a:extLst>
              <a:ext uri="{FF2B5EF4-FFF2-40B4-BE49-F238E27FC236}">
                <a16:creationId xmlns:a16="http://schemas.microsoft.com/office/drawing/2014/main" id="{77E7E65E-FA17-4BB3-A399-5AE45E34707F}"/>
              </a:ext>
            </a:extLst>
          </p:cNvPr>
          <p:cNvGrpSpPr/>
          <p:nvPr/>
        </p:nvGrpSpPr>
        <p:grpSpPr>
          <a:xfrm>
            <a:off x="6096000" y="7937"/>
            <a:ext cx="6103938" cy="6850063"/>
            <a:chOff x="6096000" y="7937"/>
            <a:chExt cx="6103938" cy="6850063"/>
          </a:xfrm>
        </p:grpSpPr>
        <p:pic>
          <p:nvPicPr>
            <p:cNvPr id="20482" name="Picture 2" descr="Left right brain concept Free Vector">
              <a:extLst>
                <a:ext uri="{FF2B5EF4-FFF2-40B4-BE49-F238E27FC236}">
                  <a16:creationId xmlns:a16="http://schemas.microsoft.com/office/drawing/2014/main" id="{B4C2200F-6951-4B1F-84E3-4B0D539C2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00" r="9169" b="6256"/>
            <a:stretch/>
          </p:blipFill>
          <p:spPr bwMode="auto">
            <a:xfrm>
              <a:off x="6096000" y="7937"/>
              <a:ext cx="6103938" cy="6850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99DFD121-ADF2-4956-B8DE-BE715FCA4897}"/>
                </a:ext>
              </a:extLst>
            </p:cNvPr>
            <p:cNvSpPr txBox="1"/>
            <p:nvPr/>
          </p:nvSpPr>
          <p:spPr>
            <a:xfrm>
              <a:off x="6972300" y="6438417"/>
              <a:ext cx="4552950" cy="369332"/>
            </a:xfrm>
            <a:prstGeom prst="rect">
              <a:avLst/>
            </a:prstGeom>
            <a:noFill/>
          </p:spPr>
          <p:txBody>
            <a:bodyPr wrap="square">
              <a:spAutoFit/>
            </a:bodyPr>
            <a:lstStyle/>
            <a:p>
              <a:r>
                <a:rPr lang="en-CA" b="1" dirty="0"/>
                <a:t>Graphic by macrovector - www.freepik.com</a:t>
              </a:r>
            </a:p>
          </p:txBody>
        </p:sp>
      </p:grpSp>
    </p:spTree>
    <p:extLst>
      <p:ext uri="{BB962C8B-B14F-4D97-AF65-F5344CB8AC3E}">
        <p14:creationId xmlns:p14="http://schemas.microsoft.com/office/powerpoint/2010/main" val="257074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809413" cy="1325563"/>
          </a:xfrm>
        </p:spPr>
        <p:txBody>
          <a:bodyPr>
            <a:normAutofit/>
          </a:bodyPr>
          <a:lstStyle/>
          <a:p>
            <a:r>
              <a:rPr lang="en-CA" dirty="0"/>
              <a:t>COUNTER IDEOLOGIES</a:t>
            </a:r>
          </a:p>
        </p:txBody>
      </p:sp>
      <p:sp>
        <p:nvSpPr>
          <p:cNvPr id="3" name="Content Placeholder 2"/>
          <p:cNvSpPr>
            <a:spLocks noGrp="1"/>
          </p:cNvSpPr>
          <p:nvPr>
            <p:ph idx="1"/>
          </p:nvPr>
        </p:nvSpPr>
        <p:spPr>
          <a:xfrm>
            <a:off x="5293988" y="1972696"/>
            <a:ext cx="6526537" cy="1523437"/>
          </a:xfrm>
        </p:spPr>
        <p:txBody>
          <a:bodyPr>
            <a:noAutofit/>
          </a:bodyPr>
          <a:lstStyle/>
          <a:p>
            <a:pPr marL="0" indent="0" eaLnBrk="1" hangingPunct="1">
              <a:buNone/>
            </a:pPr>
            <a:r>
              <a:rPr lang="en-US" altLang="en-US" sz="2200" dirty="0">
                <a:ea typeface="ＭＳ Ｐゴシック" panose="020B0600070205080204" pitchFamily="34" charset="-128"/>
              </a:rPr>
              <a:t>Counter ideologies question the “common-sense” ideas of dominant ideologies and dominant discourses.</a:t>
            </a:r>
          </a:p>
          <a:p>
            <a:pPr marL="0" indent="0" eaLnBrk="1" hangingPunct="1">
              <a:buNone/>
            </a:pPr>
            <a:r>
              <a:rPr lang="en-US" altLang="en-US" sz="2200" dirty="0">
                <a:ea typeface="ＭＳ Ｐゴシック" panose="020B0600070205080204" pitchFamily="34" charset="-128"/>
              </a:rPr>
              <a:t>They draw attention to how dominant ideologies justify injustice and lead to inequality and discrimination.</a:t>
            </a:r>
            <a:endParaRPr lang="en-US" altLang="en-US" sz="2200" b="1" dirty="0">
              <a:ea typeface="ＭＳ Ｐゴシック" panose="020B0600070205080204" pitchFamily="34" charset="-128"/>
            </a:endParaRPr>
          </a:p>
        </p:txBody>
      </p:sp>
      <p:pic>
        <p:nvPicPr>
          <p:cNvPr id="7" name="Picture 6" descr="Shape&#10;&#10;Description automatically generated with low confidence">
            <a:extLst>
              <a:ext uri="{FF2B5EF4-FFF2-40B4-BE49-F238E27FC236}">
                <a16:creationId xmlns:a16="http://schemas.microsoft.com/office/drawing/2014/main" id="{1152CB94-8BF7-4D80-B106-2CC43151907B}"/>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tretch>
            <a:fillRect/>
          </a:stretch>
        </p:blipFill>
        <p:spPr>
          <a:xfrm flipH="1">
            <a:off x="-9525" y="1589194"/>
            <a:ext cx="5561890" cy="5283795"/>
          </a:xfrm>
          <a:prstGeom prst="rect">
            <a:avLst/>
          </a:prstGeom>
        </p:spPr>
      </p:pic>
      <p:grpSp>
        <p:nvGrpSpPr>
          <p:cNvPr id="8" name="Group 7">
            <a:extLst>
              <a:ext uri="{FF2B5EF4-FFF2-40B4-BE49-F238E27FC236}">
                <a16:creationId xmlns:a16="http://schemas.microsoft.com/office/drawing/2014/main" id="{5A560A4A-5487-4B1F-BAD5-BE7A342E6B18}"/>
              </a:ext>
            </a:extLst>
          </p:cNvPr>
          <p:cNvGrpSpPr/>
          <p:nvPr/>
        </p:nvGrpSpPr>
        <p:grpSpPr>
          <a:xfrm>
            <a:off x="6024564" y="4062590"/>
            <a:ext cx="5688628" cy="2045211"/>
            <a:chOff x="5232434" y="3695842"/>
            <a:chExt cx="5688628" cy="2045211"/>
          </a:xfrm>
        </p:grpSpPr>
        <p:sp>
          <p:nvSpPr>
            <p:cNvPr id="6" name="Content Placeholder 2">
              <a:extLst>
                <a:ext uri="{FF2B5EF4-FFF2-40B4-BE49-F238E27FC236}">
                  <a16:creationId xmlns:a16="http://schemas.microsoft.com/office/drawing/2014/main" id="{ABB50BEE-4C9C-473E-BB24-87FC830453C9}"/>
                </a:ext>
              </a:extLst>
            </p:cNvPr>
            <p:cNvSpPr txBox="1">
              <a:spLocks/>
            </p:cNvSpPr>
            <p:nvPr/>
          </p:nvSpPr>
          <p:spPr>
            <a:xfrm>
              <a:off x="5701362" y="3841099"/>
              <a:ext cx="5219700" cy="18999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200" dirty="0">
                  <a:ea typeface="ＭＳ Ｐゴシック" panose="020B0600070205080204" pitchFamily="34" charset="-128"/>
                </a:rPr>
                <a:t>If you’re not careful, the newspapers will  have you hating the people who are being oppressed and loving the people who are doing the oppressing.</a:t>
              </a:r>
            </a:p>
            <a:p>
              <a:pPr algn="r"/>
              <a:r>
                <a:rPr lang="en-US" altLang="en-US" sz="2200" b="1" dirty="0">
                  <a:ea typeface="ＭＳ Ｐゴシック" panose="020B0600070205080204" pitchFamily="34" charset="-128"/>
                </a:rPr>
                <a:t>– Malcolm X</a:t>
              </a:r>
            </a:p>
          </p:txBody>
        </p:sp>
        <p:sp>
          <p:nvSpPr>
            <p:cNvPr id="9" name="Content Placeholder 2">
              <a:extLst>
                <a:ext uri="{FF2B5EF4-FFF2-40B4-BE49-F238E27FC236}">
                  <a16:creationId xmlns:a16="http://schemas.microsoft.com/office/drawing/2014/main" id="{35AA0362-9272-418F-9EFE-7DFF600724BB}"/>
                </a:ext>
              </a:extLst>
            </p:cNvPr>
            <p:cNvSpPr txBox="1">
              <a:spLocks/>
            </p:cNvSpPr>
            <p:nvPr/>
          </p:nvSpPr>
          <p:spPr>
            <a:xfrm>
              <a:off x="5232434" y="3695842"/>
              <a:ext cx="789278" cy="6873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8000" dirty="0">
                  <a:ea typeface="ＭＳ Ｐゴシック" panose="020B0600070205080204" pitchFamily="34" charset="-128"/>
                </a:rPr>
                <a:t>“</a:t>
              </a:r>
              <a:endParaRPr lang="en-US" altLang="en-US" sz="8000" b="1" dirty="0">
                <a:ea typeface="ＭＳ Ｐゴシック" panose="020B0600070205080204" pitchFamily="34" charset="-128"/>
              </a:endParaRPr>
            </a:p>
          </p:txBody>
        </p:sp>
        <p:sp>
          <p:nvSpPr>
            <p:cNvPr id="10" name="Content Placeholder 2">
              <a:extLst>
                <a:ext uri="{FF2B5EF4-FFF2-40B4-BE49-F238E27FC236}">
                  <a16:creationId xmlns:a16="http://schemas.microsoft.com/office/drawing/2014/main" id="{1A0A72C7-E8FE-444B-94EE-95838433D2C1}"/>
                </a:ext>
              </a:extLst>
            </p:cNvPr>
            <p:cNvSpPr txBox="1">
              <a:spLocks/>
            </p:cNvSpPr>
            <p:nvPr/>
          </p:nvSpPr>
          <p:spPr>
            <a:xfrm rot="10800000">
              <a:off x="7980397" y="4582545"/>
              <a:ext cx="789278" cy="6873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8000" dirty="0">
                  <a:ea typeface="ＭＳ Ｐゴシック" panose="020B0600070205080204" pitchFamily="34" charset="-128"/>
                </a:rPr>
                <a:t>“</a:t>
              </a:r>
              <a:endParaRPr lang="en-US" altLang="en-US" sz="8000" b="1" dirty="0">
                <a:ea typeface="ＭＳ Ｐゴシック" panose="020B0600070205080204" pitchFamily="34" charset="-128"/>
              </a:endParaRPr>
            </a:p>
          </p:txBody>
        </p:sp>
      </p:grpSp>
      <p:sp>
        <p:nvSpPr>
          <p:cNvPr id="11" name="TextBox 10">
            <a:hlinkClick r:id="rId5"/>
            <a:extLst>
              <a:ext uri="{FF2B5EF4-FFF2-40B4-BE49-F238E27FC236}">
                <a16:creationId xmlns:a16="http://schemas.microsoft.com/office/drawing/2014/main" id="{7964CCCE-4668-4C77-97F3-FC68D375E49B}"/>
              </a:ext>
            </a:extLst>
          </p:cNvPr>
          <p:cNvSpPr txBox="1"/>
          <p:nvPr/>
        </p:nvSpPr>
        <p:spPr>
          <a:xfrm>
            <a:off x="6409078" y="6433338"/>
            <a:ext cx="4887572" cy="369332"/>
          </a:xfrm>
          <a:prstGeom prst="rect">
            <a:avLst/>
          </a:prstGeom>
          <a:noFill/>
        </p:spPr>
        <p:txBody>
          <a:bodyPr wrap="square">
            <a:spAutoFit/>
          </a:bodyPr>
          <a:lstStyle/>
          <a:p>
            <a:r>
              <a:rPr lang="en-CA" b="1" dirty="0"/>
              <a:t>Image by </a:t>
            </a:r>
            <a:r>
              <a:rPr lang="en-CA" b="1" dirty="0" err="1"/>
              <a:t>OpenClipart</a:t>
            </a:r>
            <a:r>
              <a:rPr lang="en-CA" b="1" dirty="0"/>
              <a:t>-Vectors from pixabay.com</a:t>
            </a:r>
          </a:p>
        </p:txBody>
      </p:sp>
    </p:spTree>
    <p:extLst>
      <p:ext uri="{BB962C8B-B14F-4D97-AF65-F5344CB8AC3E}">
        <p14:creationId xmlns:p14="http://schemas.microsoft.com/office/powerpoint/2010/main" val="248506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809413" cy="1325563"/>
          </a:xfrm>
        </p:spPr>
        <p:txBody>
          <a:bodyPr>
            <a:normAutofit/>
          </a:bodyPr>
          <a:lstStyle/>
          <a:p>
            <a:r>
              <a:rPr lang="en-CA" dirty="0"/>
              <a:t>COUNTER IDEOLOGIES</a:t>
            </a:r>
          </a:p>
        </p:txBody>
      </p:sp>
      <p:sp>
        <p:nvSpPr>
          <p:cNvPr id="3" name="Content Placeholder 2"/>
          <p:cNvSpPr>
            <a:spLocks noGrp="1"/>
          </p:cNvSpPr>
          <p:nvPr>
            <p:ph idx="1"/>
          </p:nvPr>
        </p:nvSpPr>
        <p:spPr>
          <a:xfrm>
            <a:off x="413652" y="1565559"/>
            <a:ext cx="5724524" cy="4600291"/>
          </a:xfrm>
        </p:spPr>
        <p:txBody>
          <a:bodyPr>
            <a:noAutofit/>
          </a:bodyPr>
          <a:lstStyle/>
          <a:p>
            <a:pPr marL="0" indent="0">
              <a:buNone/>
            </a:pPr>
            <a:r>
              <a:rPr lang="en-US" altLang="en-US" sz="2200" b="1" dirty="0">
                <a:ea typeface="ＭＳ Ｐゴシック" panose="020B0600070205080204" pitchFamily="34" charset="-128"/>
              </a:rPr>
              <a:t>Example…</a:t>
            </a:r>
          </a:p>
          <a:p>
            <a:r>
              <a:rPr lang="en-US" altLang="en-US" sz="2200" dirty="0">
                <a:ea typeface="ＭＳ Ｐゴシック" panose="020B0600070205080204" pitchFamily="34" charset="-128"/>
              </a:rPr>
              <a:t>Many textbooks celebrate the explorer Christopher Columbus as a great hero and credit him with discovering the Americas.</a:t>
            </a:r>
          </a:p>
          <a:p>
            <a:r>
              <a:rPr lang="en-US" altLang="en-US" sz="2200" dirty="0">
                <a:ea typeface="ＭＳ Ｐゴシック" panose="020B0600070205080204" pitchFamily="34" charset="-128"/>
              </a:rPr>
              <a:t>There is a US holiday with his name, Columbus Day. </a:t>
            </a:r>
          </a:p>
          <a:p>
            <a:r>
              <a:rPr lang="en-US" altLang="en-US" sz="2200" dirty="0">
                <a:ea typeface="ＭＳ Ｐゴシック" panose="020B0600070205080204" pitchFamily="34" charset="-128"/>
              </a:rPr>
              <a:t>However, counter ideologies put forward by Indigenous and anti-racist groups point out that Columbus did not discover the Americas; there were people already living here. </a:t>
            </a:r>
          </a:p>
          <a:p>
            <a:r>
              <a:rPr lang="en-US" altLang="en-US" sz="2200" dirty="0">
                <a:ea typeface="ＭＳ Ｐゴシック" panose="020B0600070205080204" pitchFamily="34" charset="-128"/>
              </a:rPr>
              <a:t>Not only that but Columbus murdered and enslaved the </a:t>
            </a:r>
            <a:r>
              <a:rPr lang="en-US" altLang="en-US" sz="2200" dirty="0" err="1">
                <a:ea typeface="ＭＳ Ｐゴシック" panose="020B0600070205080204" pitchFamily="34" charset="-128"/>
              </a:rPr>
              <a:t>Tainos</a:t>
            </a:r>
            <a:r>
              <a:rPr lang="en-US" altLang="en-US" sz="2200" dirty="0">
                <a:ea typeface="ＭＳ Ｐゴシック" panose="020B0600070205080204" pitchFamily="34" charset="-128"/>
              </a:rPr>
              <a:t> (Indigenous people) he encountered (Bigelow &amp; Peterson, 2003)</a:t>
            </a:r>
            <a:endParaRPr lang="en-US" altLang="en-US" sz="2200" b="1" dirty="0">
              <a:ea typeface="ＭＳ Ｐゴシック" panose="020B0600070205080204" pitchFamily="34" charset="-128"/>
            </a:endParaRPr>
          </a:p>
        </p:txBody>
      </p:sp>
      <p:sp>
        <p:nvSpPr>
          <p:cNvPr id="9" name="TextBox 8">
            <a:hlinkClick r:id="rId3"/>
            <a:extLst>
              <a:ext uri="{FF2B5EF4-FFF2-40B4-BE49-F238E27FC236}">
                <a16:creationId xmlns:a16="http://schemas.microsoft.com/office/drawing/2014/main" id="{9A01EBDF-3CAB-4CBF-B4EE-18758CFAE911}"/>
              </a:ext>
            </a:extLst>
          </p:cNvPr>
          <p:cNvSpPr txBox="1"/>
          <p:nvPr/>
        </p:nvSpPr>
        <p:spPr>
          <a:xfrm>
            <a:off x="7148106" y="5094990"/>
            <a:ext cx="3859773" cy="369332"/>
          </a:xfrm>
          <a:prstGeom prst="rect">
            <a:avLst/>
          </a:prstGeom>
          <a:noFill/>
        </p:spPr>
        <p:txBody>
          <a:bodyPr wrap="square">
            <a:spAutoFit/>
          </a:bodyPr>
          <a:lstStyle/>
          <a:p>
            <a:r>
              <a:rPr lang="en-CA" b="1" dirty="0"/>
              <a:t>Image Gordon Johnson from Pixabay</a:t>
            </a:r>
          </a:p>
        </p:txBody>
      </p:sp>
      <p:pic>
        <p:nvPicPr>
          <p:cNvPr id="8" name="Picture 7" descr="Shape&#10;&#10;Description automatically generated with medium confidence">
            <a:extLst>
              <a:ext uri="{FF2B5EF4-FFF2-40B4-BE49-F238E27FC236}">
                <a16:creationId xmlns:a16="http://schemas.microsoft.com/office/drawing/2014/main" id="{0E5BDCB6-7B66-4193-B0FC-23E60B5F39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8301" y="0"/>
            <a:ext cx="4429125" cy="5080000"/>
          </a:xfrm>
          <a:prstGeom prst="rect">
            <a:avLst/>
          </a:prstGeom>
        </p:spPr>
      </p:pic>
      <p:grpSp>
        <p:nvGrpSpPr>
          <p:cNvPr id="12" name="Group 11">
            <a:extLst>
              <a:ext uri="{FF2B5EF4-FFF2-40B4-BE49-F238E27FC236}">
                <a16:creationId xmlns:a16="http://schemas.microsoft.com/office/drawing/2014/main" id="{FC0C50F1-27B0-4326-9819-CDA451368CB1}"/>
              </a:ext>
            </a:extLst>
          </p:cNvPr>
          <p:cNvGrpSpPr/>
          <p:nvPr/>
        </p:nvGrpSpPr>
        <p:grpSpPr>
          <a:xfrm>
            <a:off x="6974526" y="5762308"/>
            <a:ext cx="4033353" cy="716608"/>
            <a:chOff x="6964624" y="5892387"/>
            <a:chExt cx="4033353" cy="716608"/>
          </a:xfrm>
          <a:gradFill flip="none" rotWithShape="1">
            <a:gsLst>
              <a:gs pos="0">
                <a:schemeClr val="tx1">
                  <a:lumMod val="95000"/>
                  <a:lumOff val="5000"/>
                </a:schemeClr>
              </a:gs>
              <a:gs pos="50000">
                <a:schemeClr val="bg1">
                  <a:lumMod val="50000"/>
                </a:schemeClr>
              </a:gs>
              <a:gs pos="100000">
                <a:schemeClr val="tx1">
                  <a:lumMod val="75000"/>
                  <a:lumOff val="25000"/>
                </a:schemeClr>
              </a:gs>
            </a:gsLst>
            <a:lin ang="16200000" scaled="1"/>
            <a:tileRect/>
          </a:gradFill>
        </p:grpSpPr>
        <p:sp>
          <p:nvSpPr>
            <p:cNvPr id="30" name="Freeform: Shape 29">
              <a:extLst>
                <a:ext uri="{FF2B5EF4-FFF2-40B4-BE49-F238E27FC236}">
                  <a16:creationId xmlns:a16="http://schemas.microsoft.com/office/drawing/2014/main" id="{0D4F99FB-6BB4-458A-8DBA-BFA327754758}"/>
                </a:ext>
              </a:extLst>
            </p:cNvPr>
            <p:cNvSpPr/>
            <p:nvPr/>
          </p:nvSpPr>
          <p:spPr>
            <a:xfrm>
              <a:off x="9869748" y="5892387"/>
              <a:ext cx="298587" cy="716608"/>
            </a:xfrm>
            <a:custGeom>
              <a:avLst/>
              <a:gdLst/>
              <a:ahLst/>
              <a:cxnLst/>
              <a:rect l="l" t="t" r="r" b="b"/>
              <a:pathLst>
                <a:path w="298587" h="716608">
                  <a:moveTo>
                    <a:pt x="149294" y="0"/>
                  </a:moveTo>
                  <a:cubicBezTo>
                    <a:pt x="248822" y="0"/>
                    <a:pt x="298587" y="49765"/>
                    <a:pt x="298587" y="149293"/>
                  </a:cubicBezTo>
                  <a:lnTo>
                    <a:pt x="298587" y="567314"/>
                  </a:lnTo>
                  <a:cubicBezTo>
                    <a:pt x="298587" y="666843"/>
                    <a:pt x="248822" y="716608"/>
                    <a:pt x="149294" y="716608"/>
                  </a:cubicBezTo>
                  <a:cubicBezTo>
                    <a:pt x="49765" y="716608"/>
                    <a:pt x="0" y="666843"/>
                    <a:pt x="0" y="567314"/>
                  </a:cubicBezTo>
                  <a:lnTo>
                    <a:pt x="0" y="149293"/>
                  </a:lnTo>
                  <a:cubicBezTo>
                    <a:pt x="0" y="49765"/>
                    <a:pt x="49765" y="0"/>
                    <a:pt x="149294" y="0"/>
                  </a:cubicBezTo>
                  <a:close/>
                  <a:moveTo>
                    <a:pt x="149294" y="99529"/>
                  </a:moveTo>
                  <a:cubicBezTo>
                    <a:pt x="116117" y="99529"/>
                    <a:pt x="99529" y="116117"/>
                    <a:pt x="99529" y="149293"/>
                  </a:cubicBezTo>
                  <a:lnTo>
                    <a:pt x="99529" y="567314"/>
                  </a:lnTo>
                  <a:cubicBezTo>
                    <a:pt x="99529" y="600491"/>
                    <a:pt x="116117" y="617079"/>
                    <a:pt x="149294" y="617079"/>
                  </a:cubicBezTo>
                  <a:cubicBezTo>
                    <a:pt x="182470" y="617079"/>
                    <a:pt x="199058" y="600491"/>
                    <a:pt x="199058" y="567314"/>
                  </a:cubicBezTo>
                  <a:lnTo>
                    <a:pt x="199058" y="149293"/>
                  </a:lnTo>
                  <a:cubicBezTo>
                    <a:pt x="199058" y="116117"/>
                    <a:pt x="182470" y="99529"/>
                    <a:pt x="149294" y="99529"/>
                  </a:cubicBez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9" name="Freeform: Shape 28">
              <a:extLst>
                <a:ext uri="{FF2B5EF4-FFF2-40B4-BE49-F238E27FC236}">
                  <a16:creationId xmlns:a16="http://schemas.microsoft.com/office/drawing/2014/main" id="{1D678422-19CE-4903-91E0-471E3576D41D}"/>
                </a:ext>
              </a:extLst>
            </p:cNvPr>
            <p:cNvSpPr/>
            <p:nvPr/>
          </p:nvSpPr>
          <p:spPr>
            <a:xfrm>
              <a:off x="6964624" y="5902340"/>
              <a:ext cx="248821" cy="696702"/>
            </a:xfrm>
            <a:custGeom>
              <a:avLst/>
              <a:gdLst/>
              <a:ahLst/>
              <a:cxnLst/>
              <a:rect l="l" t="t" r="r" b="b"/>
              <a:pathLst>
                <a:path w="248821" h="696702">
                  <a:moveTo>
                    <a:pt x="0" y="0"/>
                  </a:moveTo>
                  <a:lnTo>
                    <a:pt x="248821" y="0"/>
                  </a:lnTo>
                  <a:lnTo>
                    <a:pt x="248821" y="99529"/>
                  </a:lnTo>
                  <a:lnTo>
                    <a:pt x="99528" y="99529"/>
                  </a:lnTo>
                  <a:lnTo>
                    <a:pt x="99528" y="298586"/>
                  </a:lnTo>
                  <a:lnTo>
                    <a:pt x="223939" y="298586"/>
                  </a:lnTo>
                  <a:lnTo>
                    <a:pt x="223939" y="398115"/>
                  </a:lnTo>
                  <a:lnTo>
                    <a:pt x="99528" y="398115"/>
                  </a:lnTo>
                  <a:lnTo>
                    <a:pt x="99528" y="696702"/>
                  </a:lnTo>
                  <a:lnTo>
                    <a:pt x="0" y="696702"/>
                  </a:lnTo>
                  <a:lnTo>
                    <a:pt x="0" y="0"/>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8" name="Freeform: Shape 27">
              <a:extLst>
                <a:ext uri="{FF2B5EF4-FFF2-40B4-BE49-F238E27FC236}">
                  <a16:creationId xmlns:a16="http://schemas.microsoft.com/office/drawing/2014/main" id="{897D2287-69D6-4FB7-AD26-1CACA30C7C07}"/>
                </a:ext>
              </a:extLst>
            </p:cNvPr>
            <p:cNvSpPr/>
            <p:nvPr/>
          </p:nvSpPr>
          <p:spPr>
            <a:xfrm>
              <a:off x="7234519" y="5902340"/>
              <a:ext cx="328445" cy="696702"/>
            </a:xfrm>
            <a:custGeom>
              <a:avLst/>
              <a:gdLst/>
              <a:ahLst/>
              <a:cxnLst/>
              <a:rect l="l" t="t" r="r" b="b"/>
              <a:pathLst>
                <a:path w="328445" h="696702">
                  <a:moveTo>
                    <a:pt x="79623" y="0"/>
                  </a:moveTo>
                  <a:lnTo>
                    <a:pt x="248822" y="0"/>
                  </a:lnTo>
                  <a:lnTo>
                    <a:pt x="328445" y="696702"/>
                  </a:lnTo>
                  <a:lnTo>
                    <a:pt x="228916" y="696702"/>
                  </a:lnTo>
                  <a:lnTo>
                    <a:pt x="209010" y="547409"/>
                  </a:lnTo>
                  <a:lnTo>
                    <a:pt x="119434" y="547409"/>
                  </a:lnTo>
                  <a:lnTo>
                    <a:pt x="99528" y="696702"/>
                  </a:lnTo>
                  <a:lnTo>
                    <a:pt x="0" y="696702"/>
                  </a:lnTo>
                  <a:lnTo>
                    <a:pt x="79623" y="0"/>
                  </a:lnTo>
                  <a:close/>
                  <a:moveTo>
                    <a:pt x="164222" y="104505"/>
                  </a:moveTo>
                  <a:lnTo>
                    <a:pt x="129387" y="447880"/>
                  </a:lnTo>
                  <a:lnTo>
                    <a:pt x="199057" y="447880"/>
                  </a:lnTo>
                  <a:lnTo>
                    <a:pt x="164222" y="104505"/>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7" name="Freeform: Shape 26">
              <a:extLst>
                <a:ext uri="{FF2B5EF4-FFF2-40B4-BE49-F238E27FC236}">
                  <a16:creationId xmlns:a16="http://schemas.microsoft.com/office/drawing/2014/main" id="{ED2A39F1-579D-4617-A8DF-01898F635FA6}"/>
                </a:ext>
              </a:extLst>
            </p:cNvPr>
            <p:cNvSpPr/>
            <p:nvPr/>
          </p:nvSpPr>
          <p:spPr>
            <a:xfrm>
              <a:off x="7593273" y="5902340"/>
              <a:ext cx="248823" cy="696702"/>
            </a:xfrm>
            <a:custGeom>
              <a:avLst/>
              <a:gdLst/>
              <a:ahLst/>
              <a:cxnLst/>
              <a:rect l="l" t="t" r="r" b="b"/>
              <a:pathLst>
                <a:path w="248823" h="696702">
                  <a:moveTo>
                    <a:pt x="0" y="0"/>
                  </a:moveTo>
                  <a:lnTo>
                    <a:pt x="99529" y="0"/>
                  </a:lnTo>
                  <a:lnTo>
                    <a:pt x="99529" y="597173"/>
                  </a:lnTo>
                  <a:lnTo>
                    <a:pt x="248823" y="597173"/>
                  </a:lnTo>
                  <a:lnTo>
                    <a:pt x="248823" y="696702"/>
                  </a:lnTo>
                  <a:lnTo>
                    <a:pt x="0" y="696702"/>
                  </a:lnTo>
                  <a:lnTo>
                    <a:pt x="0" y="0"/>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6" name="Freeform: Shape 25">
              <a:extLst>
                <a:ext uri="{FF2B5EF4-FFF2-40B4-BE49-F238E27FC236}">
                  <a16:creationId xmlns:a16="http://schemas.microsoft.com/office/drawing/2014/main" id="{D8517CCB-0081-4622-BE24-E557BDEA39A0}"/>
                </a:ext>
              </a:extLst>
            </p:cNvPr>
            <p:cNvSpPr/>
            <p:nvPr/>
          </p:nvSpPr>
          <p:spPr>
            <a:xfrm>
              <a:off x="7888548" y="5902340"/>
              <a:ext cx="298587" cy="696702"/>
            </a:xfrm>
            <a:custGeom>
              <a:avLst/>
              <a:gdLst/>
              <a:ahLst/>
              <a:cxnLst/>
              <a:rect l="l" t="t" r="r" b="b"/>
              <a:pathLst>
                <a:path w="298587" h="696702">
                  <a:moveTo>
                    <a:pt x="149294" y="0"/>
                  </a:moveTo>
                  <a:cubicBezTo>
                    <a:pt x="248822" y="0"/>
                    <a:pt x="298587" y="49764"/>
                    <a:pt x="298587" y="149293"/>
                  </a:cubicBezTo>
                  <a:lnTo>
                    <a:pt x="298587" y="174175"/>
                  </a:lnTo>
                  <a:lnTo>
                    <a:pt x="199058" y="174175"/>
                  </a:lnTo>
                  <a:lnTo>
                    <a:pt x="199058" y="149293"/>
                  </a:lnTo>
                  <a:cubicBezTo>
                    <a:pt x="199058" y="116117"/>
                    <a:pt x="182470" y="99529"/>
                    <a:pt x="149294" y="99529"/>
                  </a:cubicBezTo>
                  <a:cubicBezTo>
                    <a:pt x="116117" y="99529"/>
                    <a:pt x="99529" y="116117"/>
                    <a:pt x="99529" y="149293"/>
                  </a:cubicBezTo>
                  <a:lnTo>
                    <a:pt x="99529" y="189105"/>
                  </a:lnTo>
                  <a:cubicBezTo>
                    <a:pt x="99529" y="235552"/>
                    <a:pt x="132706" y="281998"/>
                    <a:pt x="199058" y="328445"/>
                  </a:cubicBezTo>
                  <a:cubicBezTo>
                    <a:pt x="265411" y="374892"/>
                    <a:pt x="298587" y="434609"/>
                    <a:pt x="298587" y="507597"/>
                  </a:cubicBezTo>
                  <a:lnTo>
                    <a:pt x="298587" y="547409"/>
                  </a:lnTo>
                  <a:cubicBezTo>
                    <a:pt x="298587" y="646937"/>
                    <a:pt x="248822" y="696702"/>
                    <a:pt x="149294" y="696702"/>
                  </a:cubicBezTo>
                  <a:cubicBezTo>
                    <a:pt x="49765" y="696702"/>
                    <a:pt x="0" y="646937"/>
                    <a:pt x="0" y="547409"/>
                  </a:cubicBezTo>
                  <a:lnTo>
                    <a:pt x="0" y="522526"/>
                  </a:lnTo>
                  <a:lnTo>
                    <a:pt x="99529" y="522526"/>
                  </a:lnTo>
                  <a:lnTo>
                    <a:pt x="99529" y="547409"/>
                  </a:lnTo>
                  <a:cubicBezTo>
                    <a:pt x="99529" y="580585"/>
                    <a:pt x="116117" y="597173"/>
                    <a:pt x="149294" y="597173"/>
                  </a:cubicBezTo>
                  <a:cubicBezTo>
                    <a:pt x="182470" y="597173"/>
                    <a:pt x="199058" y="580585"/>
                    <a:pt x="199058" y="547409"/>
                  </a:cubicBezTo>
                  <a:lnTo>
                    <a:pt x="199058" y="507597"/>
                  </a:lnTo>
                  <a:cubicBezTo>
                    <a:pt x="199058" y="461150"/>
                    <a:pt x="165882" y="414703"/>
                    <a:pt x="99529" y="368257"/>
                  </a:cubicBezTo>
                  <a:cubicBezTo>
                    <a:pt x="33177" y="321810"/>
                    <a:pt x="0" y="262093"/>
                    <a:pt x="0" y="189105"/>
                  </a:cubicBezTo>
                  <a:lnTo>
                    <a:pt x="0" y="149293"/>
                  </a:lnTo>
                  <a:cubicBezTo>
                    <a:pt x="0" y="49764"/>
                    <a:pt x="49765" y="0"/>
                    <a:pt x="149294" y="0"/>
                  </a:cubicBez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5" name="Freeform: Shape 24">
              <a:extLst>
                <a:ext uri="{FF2B5EF4-FFF2-40B4-BE49-F238E27FC236}">
                  <a16:creationId xmlns:a16="http://schemas.microsoft.com/office/drawing/2014/main" id="{16A02C20-01CB-44B0-9715-11E8650E83D8}"/>
                </a:ext>
              </a:extLst>
            </p:cNvPr>
            <p:cNvSpPr/>
            <p:nvPr/>
          </p:nvSpPr>
          <p:spPr>
            <a:xfrm>
              <a:off x="8240973" y="5902340"/>
              <a:ext cx="248822" cy="696702"/>
            </a:xfrm>
            <a:custGeom>
              <a:avLst/>
              <a:gdLst/>
              <a:ahLst/>
              <a:cxnLst/>
              <a:rect l="l" t="t" r="r" b="b"/>
              <a:pathLst>
                <a:path w="248822" h="696702">
                  <a:moveTo>
                    <a:pt x="0" y="0"/>
                  </a:moveTo>
                  <a:lnTo>
                    <a:pt x="248822" y="0"/>
                  </a:lnTo>
                  <a:lnTo>
                    <a:pt x="248822" y="99529"/>
                  </a:lnTo>
                  <a:lnTo>
                    <a:pt x="99529" y="99529"/>
                  </a:lnTo>
                  <a:lnTo>
                    <a:pt x="99529" y="298586"/>
                  </a:lnTo>
                  <a:lnTo>
                    <a:pt x="223940" y="298586"/>
                  </a:lnTo>
                  <a:lnTo>
                    <a:pt x="223940" y="398115"/>
                  </a:lnTo>
                  <a:lnTo>
                    <a:pt x="99529" y="398115"/>
                  </a:lnTo>
                  <a:lnTo>
                    <a:pt x="99529" y="597173"/>
                  </a:lnTo>
                  <a:lnTo>
                    <a:pt x="248822" y="597173"/>
                  </a:lnTo>
                  <a:lnTo>
                    <a:pt x="248822" y="696702"/>
                  </a:lnTo>
                  <a:lnTo>
                    <a:pt x="0" y="696702"/>
                  </a:lnTo>
                  <a:lnTo>
                    <a:pt x="0" y="0"/>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4" name="Freeform: Shape 23">
              <a:extLst>
                <a:ext uri="{FF2B5EF4-FFF2-40B4-BE49-F238E27FC236}">
                  <a16:creationId xmlns:a16="http://schemas.microsoft.com/office/drawing/2014/main" id="{3E34F533-9AF3-4E44-ADCB-2062A322470C}"/>
                </a:ext>
              </a:extLst>
            </p:cNvPr>
            <p:cNvSpPr/>
            <p:nvPr/>
          </p:nvSpPr>
          <p:spPr>
            <a:xfrm>
              <a:off x="8688648" y="5902340"/>
              <a:ext cx="298587" cy="696702"/>
            </a:xfrm>
            <a:custGeom>
              <a:avLst/>
              <a:gdLst/>
              <a:ahLst/>
              <a:cxnLst/>
              <a:rect l="l" t="t" r="r" b="b"/>
              <a:pathLst>
                <a:path w="298587" h="696702">
                  <a:moveTo>
                    <a:pt x="0" y="0"/>
                  </a:moveTo>
                  <a:lnTo>
                    <a:pt x="99529" y="0"/>
                  </a:lnTo>
                  <a:lnTo>
                    <a:pt x="99529" y="298586"/>
                  </a:lnTo>
                  <a:lnTo>
                    <a:pt x="199058" y="298586"/>
                  </a:lnTo>
                  <a:lnTo>
                    <a:pt x="199058" y="0"/>
                  </a:lnTo>
                  <a:lnTo>
                    <a:pt x="298587" y="0"/>
                  </a:lnTo>
                  <a:lnTo>
                    <a:pt x="298587" y="696702"/>
                  </a:lnTo>
                  <a:lnTo>
                    <a:pt x="199058" y="696702"/>
                  </a:lnTo>
                  <a:lnTo>
                    <a:pt x="199058" y="398115"/>
                  </a:lnTo>
                  <a:lnTo>
                    <a:pt x="99529" y="398115"/>
                  </a:lnTo>
                  <a:lnTo>
                    <a:pt x="99529" y="696702"/>
                  </a:lnTo>
                  <a:lnTo>
                    <a:pt x="0" y="696702"/>
                  </a:lnTo>
                  <a:lnTo>
                    <a:pt x="0" y="0"/>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3" name="Freeform: Shape 22">
              <a:extLst>
                <a:ext uri="{FF2B5EF4-FFF2-40B4-BE49-F238E27FC236}">
                  <a16:creationId xmlns:a16="http://schemas.microsoft.com/office/drawing/2014/main" id="{BA5550FD-456C-4AB0-8ECE-715131774E84}"/>
                </a:ext>
              </a:extLst>
            </p:cNvPr>
            <p:cNvSpPr/>
            <p:nvPr/>
          </p:nvSpPr>
          <p:spPr>
            <a:xfrm>
              <a:off x="9041073" y="5902340"/>
              <a:ext cx="99529" cy="696702"/>
            </a:xfrm>
            <a:custGeom>
              <a:avLst/>
              <a:gdLst/>
              <a:ahLst/>
              <a:cxnLst/>
              <a:rect l="l" t="t" r="r" b="b"/>
              <a:pathLst>
                <a:path w="99529" h="696702">
                  <a:moveTo>
                    <a:pt x="0" y="0"/>
                  </a:moveTo>
                  <a:lnTo>
                    <a:pt x="99529" y="0"/>
                  </a:lnTo>
                  <a:lnTo>
                    <a:pt x="99529" y="696702"/>
                  </a:lnTo>
                  <a:lnTo>
                    <a:pt x="0" y="696702"/>
                  </a:lnTo>
                  <a:lnTo>
                    <a:pt x="0" y="0"/>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2" name="Freeform: Shape 21">
              <a:extLst>
                <a:ext uri="{FF2B5EF4-FFF2-40B4-BE49-F238E27FC236}">
                  <a16:creationId xmlns:a16="http://schemas.microsoft.com/office/drawing/2014/main" id="{D08DD3AE-8079-4B08-9F46-2A1D75C2C43F}"/>
                </a:ext>
              </a:extLst>
            </p:cNvPr>
            <p:cNvSpPr/>
            <p:nvPr/>
          </p:nvSpPr>
          <p:spPr>
            <a:xfrm>
              <a:off x="9193473" y="5902340"/>
              <a:ext cx="298587" cy="696702"/>
            </a:xfrm>
            <a:custGeom>
              <a:avLst/>
              <a:gdLst/>
              <a:ahLst/>
              <a:cxnLst/>
              <a:rect l="l" t="t" r="r" b="b"/>
              <a:pathLst>
                <a:path w="298587" h="696702">
                  <a:moveTo>
                    <a:pt x="149293" y="0"/>
                  </a:moveTo>
                  <a:cubicBezTo>
                    <a:pt x="248822" y="0"/>
                    <a:pt x="298587" y="49764"/>
                    <a:pt x="298587" y="149293"/>
                  </a:cubicBezTo>
                  <a:lnTo>
                    <a:pt x="298587" y="174175"/>
                  </a:lnTo>
                  <a:lnTo>
                    <a:pt x="199058" y="174175"/>
                  </a:lnTo>
                  <a:lnTo>
                    <a:pt x="199058" y="149293"/>
                  </a:lnTo>
                  <a:cubicBezTo>
                    <a:pt x="199058" y="116117"/>
                    <a:pt x="182470" y="99529"/>
                    <a:pt x="149293" y="99529"/>
                  </a:cubicBezTo>
                  <a:cubicBezTo>
                    <a:pt x="116117" y="99529"/>
                    <a:pt x="99529" y="116117"/>
                    <a:pt x="99529" y="149293"/>
                  </a:cubicBezTo>
                  <a:lnTo>
                    <a:pt x="99529" y="189105"/>
                  </a:lnTo>
                  <a:cubicBezTo>
                    <a:pt x="99529" y="235552"/>
                    <a:pt x="132705" y="281998"/>
                    <a:pt x="199058" y="328445"/>
                  </a:cubicBezTo>
                  <a:cubicBezTo>
                    <a:pt x="265411" y="374892"/>
                    <a:pt x="298587" y="434609"/>
                    <a:pt x="298587" y="507597"/>
                  </a:cubicBezTo>
                  <a:lnTo>
                    <a:pt x="298587" y="547409"/>
                  </a:lnTo>
                  <a:cubicBezTo>
                    <a:pt x="298587" y="646937"/>
                    <a:pt x="248822" y="696702"/>
                    <a:pt x="149293" y="696702"/>
                  </a:cubicBezTo>
                  <a:cubicBezTo>
                    <a:pt x="49765" y="696702"/>
                    <a:pt x="0" y="646937"/>
                    <a:pt x="0" y="547409"/>
                  </a:cubicBezTo>
                  <a:lnTo>
                    <a:pt x="0" y="522526"/>
                  </a:lnTo>
                  <a:lnTo>
                    <a:pt x="99529" y="522526"/>
                  </a:lnTo>
                  <a:lnTo>
                    <a:pt x="99529" y="547409"/>
                  </a:lnTo>
                  <a:cubicBezTo>
                    <a:pt x="99529" y="580585"/>
                    <a:pt x="116117" y="597173"/>
                    <a:pt x="149293" y="597173"/>
                  </a:cubicBezTo>
                  <a:cubicBezTo>
                    <a:pt x="182470" y="597173"/>
                    <a:pt x="199058" y="580585"/>
                    <a:pt x="199058" y="547409"/>
                  </a:cubicBezTo>
                  <a:lnTo>
                    <a:pt x="199058" y="507597"/>
                  </a:lnTo>
                  <a:cubicBezTo>
                    <a:pt x="199058" y="461150"/>
                    <a:pt x="165882" y="414703"/>
                    <a:pt x="99529" y="368257"/>
                  </a:cubicBezTo>
                  <a:cubicBezTo>
                    <a:pt x="33177" y="321810"/>
                    <a:pt x="0" y="262093"/>
                    <a:pt x="0" y="189105"/>
                  </a:cubicBezTo>
                  <a:lnTo>
                    <a:pt x="0" y="149293"/>
                  </a:lnTo>
                  <a:cubicBezTo>
                    <a:pt x="0" y="49764"/>
                    <a:pt x="49765" y="0"/>
                    <a:pt x="149293" y="0"/>
                  </a:cubicBez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1" name="Freeform: Shape 20">
              <a:extLst>
                <a:ext uri="{FF2B5EF4-FFF2-40B4-BE49-F238E27FC236}">
                  <a16:creationId xmlns:a16="http://schemas.microsoft.com/office/drawing/2014/main" id="{60413E29-3902-4202-BF02-6917BA30419F}"/>
                </a:ext>
              </a:extLst>
            </p:cNvPr>
            <p:cNvSpPr/>
            <p:nvPr/>
          </p:nvSpPr>
          <p:spPr>
            <a:xfrm>
              <a:off x="9545898" y="5902340"/>
              <a:ext cx="278681" cy="696702"/>
            </a:xfrm>
            <a:custGeom>
              <a:avLst/>
              <a:gdLst/>
              <a:ahLst/>
              <a:cxnLst/>
              <a:rect l="l" t="t" r="r" b="b"/>
              <a:pathLst>
                <a:path w="278681" h="696702">
                  <a:moveTo>
                    <a:pt x="0" y="0"/>
                  </a:moveTo>
                  <a:lnTo>
                    <a:pt x="278681" y="0"/>
                  </a:lnTo>
                  <a:lnTo>
                    <a:pt x="278681" y="99529"/>
                  </a:lnTo>
                  <a:lnTo>
                    <a:pt x="189105" y="99529"/>
                  </a:lnTo>
                  <a:lnTo>
                    <a:pt x="189105" y="696702"/>
                  </a:lnTo>
                  <a:lnTo>
                    <a:pt x="89576" y="696702"/>
                  </a:lnTo>
                  <a:lnTo>
                    <a:pt x="89576" y="99529"/>
                  </a:lnTo>
                  <a:lnTo>
                    <a:pt x="0" y="99529"/>
                  </a:lnTo>
                  <a:lnTo>
                    <a:pt x="0" y="0"/>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20" name="Freeform: Shape 19">
              <a:extLst>
                <a:ext uri="{FF2B5EF4-FFF2-40B4-BE49-F238E27FC236}">
                  <a16:creationId xmlns:a16="http://schemas.microsoft.com/office/drawing/2014/main" id="{FBF8B7DE-0699-40C7-BE0B-E8C7160205CF}"/>
                </a:ext>
              </a:extLst>
            </p:cNvPr>
            <p:cNvSpPr/>
            <p:nvPr/>
          </p:nvSpPr>
          <p:spPr>
            <a:xfrm>
              <a:off x="10222173" y="5902340"/>
              <a:ext cx="298587" cy="696702"/>
            </a:xfrm>
            <a:custGeom>
              <a:avLst/>
              <a:gdLst/>
              <a:ahLst/>
              <a:cxnLst/>
              <a:rect l="l" t="t" r="r" b="b"/>
              <a:pathLst>
                <a:path w="298587" h="696702">
                  <a:moveTo>
                    <a:pt x="0" y="0"/>
                  </a:moveTo>
                  <a:lnTo>
                    <a:pt x="149293" y="0"/>
                  </a:lnTo>
                  <a:cubicBezTo>
                    <a:pt x="248822" y="0"/>
                    <a:pt x="298587" y="49764"/>
                    <a:pt x="298587" y="149293"/>
                  </a:cubicBezTo>
                  <a:lnTo>
                    <a:pt x="298587" y="273704"/>
                  </a:lnTo>
                  <a:cubicBezTo>
                    <a:pt x="298587" y="323469"/>
                    <a:pt x="273705" y="356645"/>
                    <a:pt x="223940" y="373233"/>
                  </a:cubicBezTo>
                  <a:cubicBezTo>
                    <a:pt x="273705" y="393139"/>
                    <a:pt x="298587" y="426315"/>
                    <a:pt x="298587" y="472762"/>
                  </a:cubicBezTo>
                  <a:lnTo>
                    <a:pt x="298587" y="696702"/>
                  </a:lnTo>
                  <a:lnTo>
                    <a:pt x="199058" y="696702"/>
                  </a:lnTo>
                  <a:lnTo>
                    <a:pt x="199058" y="472762"/>
                  </a:lnTo>
                  <a:cubicBezTo>
                    <a:pt x="199058" y="439586"/>
                    <a:pt x="182470" y="422998"/>
                    <a:pt x="149293" y="422998"/>
                  </a:cubicBezTo>
                  <a:lnTo>
                    <a:pt x="99529" y="422998"/>
                  </a:lnTo>
                  <a:lnTo>
                    <a:pt x="99529" y="696702"/>
                  </a:lnTo>
                  <a:lnTo>
                    <a:pt x="0" y="696702"/>
                  </a:lnTo>
                  <a:lnTo>
                    <a:pt x="0" y="0"/>
                  </a:lnTo>
                  <a:close/>
                  <a:moveTo>
                    <a:pt x="99529" y="99529"/>
                  </a:moveTo>
                  <a:lnTo>
                    <a:pt x="99529" y="323469"/>
                  </a:lnTo>
                  <a:lnTo>
                    <a:pt x="149293" y="323469"/>
                  </a:lnTo>
                  <a:cubicBezTo>
                    <a:pt x="182470" y="323469"/>
                    <a:pt x="199058" y="306881"/>
                    <a:pt x="199058" y="273704"/>
                  </a:cubicBezTo>
                  <a:lnTo>
                    <a:pt x="199058" y="149293"/>
                  </a:lnTo>
                  <a:cubicBezTo>
                    <a:pt x="199058" y="116117"/>
                    <a:pt x="182470" y="99529"/>
                    <a:pt x="149293" y="99529"/>
                  </a:cubicBezTo>
                  <a:lnTo>
                    <a:pt x="99529" y="99529"/>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19" name="Freeform: Shape 18">
              <a:extLst>
                <a:ext uri="{FF2B5EF4-FFF2-40B4-BE49-F238E27FC236}">
                  <a16:creationId xmlns:a16="http://schemas.microsoft.com/office/drawing/2014/main" id="{D9BD41D1-A1A4-4255-A11B-EEB86441A79D}"/>
                </a:ext>
              </a:extLst>
            </p:cNvPr>
            <p:cNvSpPr/>
            <p:nvPr/>
          </p:nvSpPr>
          <p:spPr>
            <a:xfrm>
              <a:off x="10549218" y="5902340"/>
              <a:ext cx="323469" cy="696702"/>
            </a:xfrm>
            <a:custGeom>
              <a:avLst/>
              <a:gdLst/>
              <a:ahLst/>
              <a:cxnLst/>
              <a:rect l="l" t="t" r="r" b="b"/>
              <a:pathLst>
                <a:path w="323469" h="696702">
                  <a:moveTo>
                    <a:pt x="0" y="0"/>
                  </a:moveTo>
                  <a:lnTo>
                    <a:pt x="99529" y="0"/>
                  </a:lnTo>
                  <a:lnTo>
                    <a:pt x="159246" y="273704"/>
                  </a:lnTo>
                  <a:lnTo>
                    <a:pt x="223940" y="0"/>
                  </a:lnTo>
                  <a:lnTo>
                    <a:pt x="323469" y="0"/>
                  </a:lnTo>
                  <a:lnTo>
                    <a:pt x="209011" y="398115"/>
                  </a:lnTo>
                  <a:lnTo>
                    <a:pt x="209011" y="696702"/>
                  </a:lnTo>
                  <a:lnTo>
                    <a:pt x="109482" y="696702"/>
                  </a:lnTo>
                  <a:lnTo>
                    <a:pt x="109482" y="398115"/>
                  </a:lnTo>
                  <a:lnTo>
                    <a:pt x="0" y="0"/>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18" name="Freeform: Shape 17">
              <a:extLst>
                <a:ext uri="{FF2B5EF4-FFF2-40B4-BE49-F238E27FC236}">
                  <a16:creationId xmlns:a16="http://schemas.microsoft.com/office/drawing/2014/main" id="{8C782D7F-E1B1-4342-9B19-7BEF4B4B3970}"/>
                </a:ext>
              </a:extLst>
            </p:cNvPr>
            <p:cNvSpPr/>
            <p:nvPr/>
          </p:nvSpPr>
          <p:spPr>
            <a:xfrm>
              <a:off x="10898448" y="5902340"/>
              <a:ext cx="99529" cy="497644"/>
            </a:xfrm>
            <a:custGeom>
              <a:avLst/>
              <a:gdLst/>
              <a:ahLst/>
              <a:cxnLst/>
              <a:rect l="l" t="t" r="r" b="b"/>
              <a:pathLst>
                <a:path w="99529" h="497644">
                  <a:moveTo>
                    <a:pt x="0" y="0"/>
                  </a:moveTo>
                  <a:lnTo>
                    <a:pt x="99529" y="0"/>
                  </a:lnTo>
                  <a:lnTo>
                    <a:pt x="99529" y="497644"/>
                  </a:lnTo>
                  <a:lnTo>
                    <a:pt x="0" y="497644"/>
                  </a:lnTo>
                  <a:lnTo>
                    <a:pt x="0" y="0"/>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sp>
          <p:nvSpPr>
            <p:cNvPr id="17" name="Freeform: Shape 16">
              <a:extLst>
                <a:ext uri="{FF2B5EF4-FFF2-40B4-BE49-F238E27FC236}">
                  <a16:creationId xmlns:a16="http://schemas.microsoft.com/office/drawing/2014/main" id="{4CEAF9CB-9650-49E4-A2B6-8FF0DC5AE856}"/>
                </a:ext>
              </a:extLst>
            </p:cNvPr>
            <p:cNvSpPr/>
            <p:nvPr/>
          </p:nvSpPr>
          <p:spPr>
            <a:xfrm>
              <a:off x="10898448" y="6499514"/>
              <a:ext cx="99529" cy="99529"/>
            </a:xfrm>
            <a:custGeom>
              <a:avLst/>
              <a:gdLst/>
              <a:ahLst/>
              <a:cxnLst/>
              <a:rect l="l" t="t" r="r" b="b"/>
              <a:pathLst>
                <a:path w="99529" h="99529">
                  <a:moveTo>
                    <a:pt x="0" y="0"/>
                  </a:moveTo>
                  <a:lnTo>
                    <a:pt x="99529" y="0"/>
                  </a:lnTo>
                  <a:lnTo>
                    <a:pt x="99529" y="99529"/>
                  </a:lnTo>
                  <a:lnTo>
                    <a:pt x="0" y="99529"/>
                  </a:lnTo>
                  <a:lnTo>
                    <a:pt x="0" y="0"/>
                  </a:lnTo>
                  <a:close/>
                </a:path>
              </a:pathLst>
            </a:custGeom>
            <a:grp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CA"/>
            </a:p>
          </p:txBody>
        </p:sp>
      </p:grpSp>
    </p:spTree>
    <p:extLst>
      <p:ext uri="{BB962C8B-B14F-4D97-AF65-F5344CB8AC3E}">
        <p14:creationId xmlns:p14="http://schemas.microsoft.com/office/powerpoint/2010/main" val="96009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809413" cy="1325563"/>
          </a:xfrm>
        </p:spPr>
        <p:txBody>
          <a:bodyPr>
            <a:normAutofit/>
          </a:bodyPr>
          <a:lstStyle/>
          <a:p>
            <a:r>
              <a:rPr lang="en-CA" dirty="0"/>
              <a:t>MOVEMENTS </a:t>
            </a:r>
          </a:p>
        </p:txBody>
      </p:sp>
      <p:sp>
        <p:nvSpPr>
          <p:cNvPr id="3" name="Content Placeholder 2"/>
          <p:cNvSpPr>
            <a:spLocks noGrp="1"/>
          </p:cNvSpPr>
          <p:nvPr>
            <p:ph idx="1"/>
          </p:nvPr>
        </p:nvSpPr>
        <p:spPr>
          <a:xfrm>
            <a:off x="371476" y="1781105"/>
            <a:ext cx="5724524" cy="4384745"/>
          </a:xfrm>
        </p:spPr>
        <p:txBody>
          <a:bodyPr>
            <a:noAutofit/>
          </a:bodyPr>
          <a:lstStyle/>
          <a:p>
            <a:pPr marL="0" indent="0" eaLnBrk="1" hangingPunct="1">
              <a:buNone/>
            </a:pPr>
            <a:r>
              <a:rPr lang="en-US" altLang="en-US" sz="2200" dirty="0">
                <a:ea typeface="ＭＳ Ｐゴシック" panose="020B0600070205080204" pitchFamily="34" charset="-128"/>
              </a:rPr>
              <a:t>Movements inspired by counter ideologies include …</a:t>
            </a:r>
          </a:p>
          <a:p>
            <a:r>
              <a:rPr lang="en-US" altLang="en-US" sz="2200" dirty="0">
                <a:ea typeface="ＭＳ Ｐゴシック" panose="020B0600070205080204" pitchFamily="34" charset="-128"/>
              </a:rPr>
              <a:t>The Combahee River Collective, </a:t>
            </a:r>
          </a:p>
          <a:p>
            <a:r>
              <a:rPr lang="en-US" altLang="en-US" sz="2200" dirty="0">
                <a:ea typeface="ＭＳ Ｐゴシック" panose="020B0600070205080204" pitchFamily="34" charset="-128"/>
              </a:rPr>
              <a:t>anti-racism, </a:t>
            </a:r>
          </a:p>
          <a:p>
            <a:r>
              <a:rPr lang="en-US" altLang="en-US" sz="2200" dirty="0">
                <a:ea typeface="ＭＳ Ｐゴシック" panose="020B0600070205080204" pitchFamily="34" charset="-128"/>
              </a:rPr>
              <a:t>civil rights, </a:t>
            </a:r>
          </a:p>
          <a:p>
            <a:r>
              <a:rPr lang="en-US" altLang="en-US" sz="2200" dirty="0" err="1">
                <a:ea typeface="ＭＳ Ｐゴシック" panose="020B0600070205080204" pitchFamily="34" charset="-128"/>
              </a:rPr>
              <a:t>labour</a:t>
            </a:r>
            <a:r>
              <a:rPr lang="en-US" altLang="en-US" sz="2200" dirty="0">
                <a:ea typeface="ＭＳ Ｐゴシック" panose="020B0600070205080204" pitchFamily="34" charset="-128"/>
              </a:rPr>
              <a:t> unions, </a:t>
            </a:r>
          </a:p>
          <a:p>
            <a:r>
              <a:rPr lang="en-US" altLang="en-US" sz="2200" dirty="0">
                <a:ea typeface="ＭＳ Ｐゴシック" panose="020B0600070205080204" pitchFamily="34" charset="-128"/>
              </a:rPr>
              <a:t>Occupy Wall Street, </a:t>
            </a:r>
          </a:p>
          <a:p>
            <a:r>
              <a:rPr lang="en-US" altLang="en-US" sz="2200" dirty="0">
                <a:ea typeface="ＭＳ Ｐゴシック" panose="020B0600070205080204" pitchFamily="34" charset="-128"/>
              </a:rPr>
              <a:t>Black Lives Matter, </a:t>
            </a:r>
          </a:p>
          <a:p>
            <a:r>
              <a:rPr lang="en-US" altLang="en-US" sz="2200" dirty="0">
                <a:ea typeface="ＭＳ Ｐゴシック" panose="020B0600070205080204" pitchFamily="34" charset="-128"/>
              </a:rPr>
              <a:t>Idle No More, </a:t>
            </a:r>
          </a:p>
          <a:p>
            <a:r>
              <a:rPr lang="en-US" altLang="en-US" sz="2200" dirty="0">
                <a:ea typeface="ＭＳ Ｐゴシック" panose="020B0600070205080204" pitchFamily="34" charset="-128"/>
              </a:rPr>
              <a:t>Cochabamba, and </a:t>
            </a:r>
          </a:p>
          <a:p>
            <a:r>
              <a:rPr lang="en-US" altLang="en-US" sz="2200" dirty="0">
                <a:ea typeface="ＭＳ Ｐゴシック" panose="020B0600070205080204" pitchFamily="34" charset="-128"/>
              </a:rPr>
              <a:t>The Arab Spring</a:t>
            </a:r>
            <a:endParaRPr lang="en-US" altLang="en-US" sz="2200" b="1"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0A2EE47B-E21D-4FC5-AD0E-CCD80346B3C7}"/>
              </a:ext>
            </a:extLst>
          </p:cNvPr>
          <p:cNvGrpSpPr/>
          <p:nvPr/>
        </p:nvGrpSpPr>
        <p:grpSpPr>
          <a:xfrm>
            <a:off x="6096000" y="-1"/>
            <a:ext cx="6103938" cy="6850064"/>
            <a:chOff x="7200900" y="1239958"/>
            <a:chExt cx="4999038" cy="5610105"/>
          </a:xfrm>
        </p:grpSpPr>
        <p:pic>
          <p:nvPicPr>
            <p:cNvPr id="3074" name="Picture 2" descr="Free Black and white of anonymous multiracial activists with placards fighting for human rights in city Stock Photo">
              <a:extLst>
                <a:ext uri="{FF2B5EF4-FFF2-40B4-BE49-F238E27FC236}">
                  <a16:creationId xmlns:a16="http://schemas.microsoft.com/office/drawing/2014/main" id="{68B9ED72-4686-4551-8F7C-CF86176F25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66" t="18196" r="24738"/>
            <a:stretch/>
          </p:blipFill>
          <p:spPr bwMode="auto">
            <a:xfrm>
              <a:off x="7200900" y="1239958"/>
              <a:ext cx="4999038" cy="56101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91D75F88-6CDE-413B-927B-05C6A06DB588}"/>
                </a:ext>
              </a:extLst>
            </p:cNvPr>
            <p:cNvSpPr txBox="1"/>
            <p:nvPr/>
          </p:nvSpPr>
          <p:spPr>
            <a:xfrm>
              <a:off x="7348466" y="6480731"/>
              <a:ext cx="3463131" cy="369332"/>
            </a:xfrm>
            <a:prstGeom prst="rect">
              <a:avLst/>
            </a:prstGeom>
            <a:noFill/>
          </p:spPr>
          <p:txBody>
            <a:bodyPr wrap="square">
              <a:spAutoFit/>
            </a:bodyPr>
            <a:lstStyle/>
            <a:p>
              <a:r>
                <a:rPr lang="en-CA" b="1" i="0" dirty="0">
                  <a:solidFill>
                    <a:schemeClr val="bg1"/>
                  </a:solidFill>
                  <a:effectLst/>
                  <a:latin typeface="PlusJakartaSans"/>
                </a:rPr>
                <a:t>Photo by Jakayla Toney - </a:t>
              </a:r>
              <a:r>
                <a:rPr lang="en-CA" b="1" i="0" dirty="0" err="1">
                  <a:solidFill>
                    <a:schemeClr val="bg1"/>
                  </a:solidFill>
                  <a:effectLst/>
                  <a:latin typeface="PlusJakartaSans"/>
                </a:rPr>
                <a:t>Pexels</a:t>
              </a:r>
              <a:endParaRPr lang="en-CA" b="1" dirty="0">
                <a:solidFill>
                  <a:schemeClr val="bg1"/>
                </a:solidFill>
              </a:endParaRPr>
            </a:p>
          </p:txBody>
        </p:sp>
      </p:grpSp>
    </p:spTree>
    <p:extLst>
      <p:ext uri="{BB962C8B-B14F-4D97-AF65-F5344CB8AC3E}">
        <p14:creationId xmlns:p14="http://schemas.microsoft.com/office/powerpoint/2010/main" val="8996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2340CAC-CF16-4905-BB30-AA85D0A1A99F}"/>
              </a:ext>
            </a:extLst>
          </p:cNvPr>
          <p:cNvGrpSpPr/>
          <p:nvPr/>
        </p:nvGrpSpPr>
        <p:grpSpPr>
          <a:xfrm>
            <a:off x="4508386" y="20637"/>
            <a:ext cx="7683614" cy="6837363"/>
            <a:chOff x="4508387" y="-7937"/>
            <a:chExt cx="7683614" cy="6865937"/>
          </a:xfrm>
        </p:grpSpPr>
        <p:pic>
          <p:nvPicPr>
            <p:cNvPr id="9" name="Picture 2" descr="Composition of clipboard with empty sheet placed on stacked books near white mug and green plant leaf">
              <a:extLst>
                <a:ext uri="{FF2B5EF4-FFF2-40B4-BE49-F238E27FC236}">
                  <a16:creationId xmlns:a16="http://schemas.microsoft.com/office/drawing/2014/main" id="{F69F2CF8-A4BD-4BA0-91C4-90AF49C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38" r="12665" b="19635"/>
            <a:stretch/>
          </p:blipFill>
          <p:spPr bwMode="auto">
            <a:xfrm>
              <a:off x="4508387" y="-7937"/>
              <a:ext cx="7683614" cy="68659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D1F4261-9560-4777-8383-57EEFFD00FAC}"/>
                </a:ext>
              </a:extLst>
            </p:cNvPr>
            <p:cNvSpPr txBox="1"/>
            <p:nvPr/>
          </p:nvSpPr>
          <p:spPr>
            <a:xfrm>
              <a:off x="7807502" y="6433338"/>
              <a:ext cx="4013023" cy="369332"/>
            </a:xfrm>
            <a:prstGeom prst="rect">
              <a:avLst/>
            </a:prstGeom>
            <a:noFill/>
          </p:spPr>
          <p:txBody>
            <a:bodyPr wrap="square">
              <a:spAutoFit/>
            </a:bodyPr>
            <a:lstStyle/>
            <a:p>
              <a:r>
                <a:rPr lang="en-US" b="0" i="0" dirty="0">
                  <a:effectLst/>
                  <a:latin typeface="-apple-system"/>
                </a:rPr>
                <a:t>Photo by </a:t>
              </a:r>
              <a:r>
                <a:rPr lang="en-US" b="1" i="0" u="none" strike="noStrike" dirty="0">
                  <a:effectLst/>
                  <a:latin typeface="-apple-system"/>
                  <a:hlinkClick r:id="rId4">
                    <a:extLst>
                      <a:ext uri="{A12FA001-AC4F-418D-AE19-62706E023703}">
                        <ahyp:hlinkClr xmlns:ahyp="http://schemas.microsoft.com/office/drawing/2018/hyperlinkcolor" val="tx"/>
                      </a:ext>
                    </a:extLst>
                  </a:hlinkClick>
                </a:rPr>
                <a:t>Ann </a:t>
              </a:r>
              <a:r>
                <a:rPr lang="en-US" b="1" i="0" u="none" strike="noStrike" dirty="0" err="1">
                  <a:effectLst/>
                  <a:latin typeface="-apple-system"/>
                  <a:hlinkClick r:id="rId4">
                    <a:extLst>
                      <a:ext uri="{A12FA001-AC4F-418D-AE19-62706E023703}">
                        <ahyp:hlinkClr xmlns:ahyp="http://schemas.microsoft.com/office/drawing/2018/hyperlinkcolor" val="tx"/>
                      </a:ext>
                    </a:extLst>
                  </a:hlinkClick>
                </a:rPr>
                <a:t>poan</a:t>
              </a:r>
              <a:r>
                <a:rPr lang="en-US" b="0" i="0" dirty="0">
                  <a:effectLst/>
                  <a:latin typeface="-apple-system"/>
                </a:rPr>
                <a:t> from </a:t>
              </a:r>
              <a:r>
                <a:rPr lang="en-US" b="1" i="0" u="none" strike="noStrike" dirty="0" err="1">
                  <a:effectLst/>
                  <a:latin typeface="-apple-system"/>
                  <a:hlinkClick r:id="rId5">
                    <a:extLst>
                      <a:ext uri="{A12FA001-AC4F-418D-AE19-62706E023703}">
                        <ahyp:hlinkClr xmlns:ahyp="http://schemas.microsoft.com/office/drawing/2018/hyperlinkcolor" val="tx"/>
                      </a:ext>
                    </a:extLst>
                  </a:hlinkClick>
                </a:rPr>
                <a:t>Pexels</a:t>
              </a:r>
              <a:endParaRPr lang="en-CA" dirty="0"/>
            </a:p>
          </p:txBody>
        </p:sp>
      </p:grpSp>
      <p:sp>
        <p:nvSpPr>
          <p:cNvPr id="6" name="Rectangle 5">
            <a:extLst>
              <a:ext uri="{FF2B5EF4-FFF2-40B4-BE49-F238E27FC236}">
                <a16:creationId xmlns:a16="http://schemas.microsoft.com/office/drawing/2014/main" id="{D7B74275-7CBF-430B-8A98-39ADA2C6304D}"/>
              </a:ext>
            </a:extLst>
          </p:cNvPr>
          <p:cNvSpPr/>
          <p:nvPr/>
        </p:nvSpPr>
        <p:spPr>
          <a:xfrm>
            <a:off x="-1" y="-7937"/>
            <a:ext cx="8743951" cy="6839181"/>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AGENDA</a:t>
            </a:r>
          </a:p>
        </p:txBody>
      </p:sp>
      <p:sp>
        <p:nvSpPr>
          <p:cNvPr id="3" name="Content Placeholder 2"/>
          <p:cNvSpPr>
            <a:spLocks noGrp="1"/>
          </p:cNvSpPr>
          <p:nvPr>
            <p:ph idx="1"/>
          </p:nvPr>
        </p:nvSpPr>
        <p:spPr>
          <a:xfrm>
            <a:off x="653801" y="1557338"/>
            <a:ext cx="4565900" cy="5095984"/>
          </a:xfrm>
        </p:spPr>
        <p:txBody>
          <a:bodyPr>
            <a:normAutofit fontScale="70000" lnSpcReduction="20000"/>
          </a:bodyPr>
          <a:lstStyle/>
          <a:p>
            <a:r>
              <a:rPr lang="en-US" b="1" dirty="0"/>
              <a:t>UPDATE</a:t>
            </a:r>
          </a:p>
          <a:p>
            <a:r>
              <a:rPr lang="en-US" b="1" dirty="0"/>
              <a:t>REVIEW LAST CLASS</a:t>
            </a:r>
          </a:p>
          <a:p>
            <a:r>
              <a:rPr lang="en-US" b="1" dirty="0"/>
              <a:t>LEARNING OUTCOMES</a:t>
            </a:r>
          </a:p>
          <a:p>
            <a:r>
              <a:rPr lang="en-CA" b="1" dirty="0"/>
              <a:t>IDEOLOGY METHODOLOGY</a:t>
            </a:r>
            <a:endParaRPr lang="en-US" b="1" dirty="0"/>
          </a:p>
          <a:p>
            <a:r>
              <a:rPr lang="en-US" b="1" dirty="0"/>
              <a:t>BELIEF SYSTEM</a:t>
            </a:r>
          </a:p>
          <a:p>
            <a:r>
              <a:rPr lang="en-US" b="1" dirty="0"/>
              <a:t>CONFIRAMTION BIAS</a:t>
            </a:r>
          </a:p>
          <a:p>
            <a:r>
              <a:rPr lang="en-US" b="1" dirty="0"/>
              <a:t>IDEOLOGY</a:t>
            </a:r>
          </a:p>
          <a:p>
            <a:r>
              <a:rPr lang="en-US" b="1" dirty="0"/>
              <a:t>ASSUMPTIONS</a:t>
            </a:r>
          </a:p>
          <a:p>
            <a:r>
              <a:rPr lang="en-US" b="1" dirty="0"/>
              <a:t>SOCIAL CONSTRUCT OF IDEOLOGY</a:t>
            </a:r>
          </a:p>
          <a:p>
            <a:r>
              <a:rPr lang="en-US" b="1" dirty="0"/>
              <a:t>HEGEMONY</a:t>
            </a:r>
          </a:p>
          <a:p>
            <a:r>
              <a:rPr lang="en-US" b="1" dirty="0"/>
              <a:t>DOMINANT IDEOLOGY</a:t>
            </a:r>
          </a:p>
          <a:p>
            <a:r>
              <a:rPr lang="en-US" b="1" dirty="0"/>
              <a:t>DOMINANT DISCOURSE </a:t>
            </a:r>
          </a:p>
          <a:p>
            <a:r>
              <a:rPr lang="en-US" b="1" dirty="0"/>
              <a:t>IDEOLOGICAL FRAMEWORK</a:t>
            </a:r>
          </a:p>
          <a:p>
            <a:r>
              <a:rPr lang="en-US" b="1" dirty="0"/>
              <a:t>COUNTER IDEOLOGIES</a:t>
            </a:r>
          </a:p>
          <a:p>
            <a:r>
              <a:rPr lang="en-US" b="1" dirty="0"/>
              <a:t>MOVEMENTS</a:t>
            </a:r>
          </a:p>
        </p:txBody>
      </p:sp>
    </p:spTree>
    <p:extLst>
      <p:ext uri="{BB962C8B-B14F-4D97-AF65-F5344CB8AC3E}">
        <p14:creationId xmlns:p14="http://schemas.microsoft.com/office/powerpoint/2010/main" val="57672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title="INM 30">
            <a:hlinkClick r:id="" action="ppaction://media"/>
            <a:extLst>
              <a:ext uri="{FF2B5EF4-FFF2-40B4-BE49-F238E27FC236}">
                <a16:creationId xmlns:a16="http://schemas.microsoft.com/office/drawing/2014/main" id="{D168EA5B-240D-43AF-AD03-32DC58725CD8}"/>
              </a:ext>
            </a:extLst>
          </p:cNvPr>
          <p:cNvPicPr>
            <a:picLocks noRot="1" noChangeAspect="1"/>
          </p:cNvPicPr>
          <p:nvPr>
            <a:videoFile r:link="rId1"/>
          </p:nvPr>
        </p:nvPicPr>
        <p:blipFill>
          <a:blip r:embed="rId4"/>
          <a:stretch>
            <a:fillRect/>
          </a:stretch>
        </p:blipFill>
        <p:spPr>
          <a:xfrm>
            <a:off x="0" y="-250"/>
            <a:ext cx="12192000" cy="6873240"/>
          </a:xfrm>
          <a:prstGeom prst="rect">
            <a:avLst/>
          </a:prstGeom>
        </p:spPr>
      </p:pic>
      <p:pic>
        <p:nvPicPr>
          <p:cNvPr id="1026" name="Picture 2">
            <a:hlinkClick r:id="rId5"/>
            <a:extLst>
              <a:ext uri="{FF2B5EF4-FFF2-40B4-BE49-F238E27FC236}">
                <a16:creationId xmlns:a16="http://schemas.microsoft.com/office/drawing/2014/main" id="{06D5357E-2414-4493-9C04-924A73F54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66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ndigenous Peoples @ The Jobs Justice and Climate March #IdleNoMore">
            <a:hlinkClick r:id="" action="ppaction://media"/>
            <a:extLst>
              <a:ext uri="{FF2B5EF4-FFF2-40B4-BE49-F238E27FC236}">
                <a16:creationId xmlns:a16="http://schemas.microsoft.com/office/drawing/2014/main" id="{195C94C9-DFBF-4A82-AABC-0FDA001683B6}"/>
              </a:ext>
            </a:extLst>
          </p:cNvPr>
          <p:cNvPicPr>
            <a:picLocks noRot="1" noChangeAspect="1"/>
          </p:cNvPicPr>
          <p:nvPr>
            <a:videoFile r:link="rId1"/>
          </p:nvPr>
        </p:nvPicPr>
        <p:blipFill>
          <a:blip r:embed="rId4"/>
          <a:stretch>
            <a:fillRect/>
          </a:stretch>
        </p:blipFill>
        <p:spPr>
          <a:xfrm>
            <a:off x="0" y="-8962"/>
            <a:ext cx="12180888" cy="6859025"/>
          </a:xfrm>
          <a:prstGeom prst="rect">
            <a:avLst/>
          </a:prstGeom>
        </p:spPr>
      </p:pic>
      <p:pic>
        <p:nvPicPr>
          <p:cNvPr id="2050" name="Picture 2">
            <a:hlinkClick r:id="rId5"/>
            <a:extLst>
              <a:ext uri="{FF2B5EF4-FFF2-40B4-BE49-F238E27FC236}">
                <a16:creationId xmlns:a16="http://schemas.microsoft.com/office/drawing/2014/main" id="{F2180605-183E-4B85-943B-B7AC833CF4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2" y="793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0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11809413" cy="1325563"/>
          </a:xfrm>
        </p:spPr>
        <p:txBody>
          <a:bodyPr>
            <a:normAutofit/>
          </a:bodyPr>
          <a:lstStyle/>
          <a:p>
            <a:r>
              <a:rPr lang="en-CA" dirty="0"/>
              <a:t>Political compass</a:t>
            </a:r>
          </a:p>
        </p:txBody>
      </p:sp>
      <p:sp>
        <p:nvSpPr>
          <p:cNvPr id="3" name="Content Placeholder 2"/>
          <p:cNvSpPr>
            <a:spLocks noGrp="1"/>
          </p:cNvSpPr>
          <p:nvPr>
            <p:ph idx="1"/>
          </p:nvPr>
        </p:nvSpPr>
        <p:spPr>
          <a:xfrm>
            <a:off x="371476" y="1781105"/>
            <a:ext cx="5724524" cy="4384745"/>
          </a:xfrm>
        </p:spPr>
        <p:txBody>
          <a:bodyPr>
            <a:noAutofit/>
          </a:bodyPr>
          <a:lstStyle/>
          <a:p>
            <a:pPr marL="0" indent="0">
              <a:buNone/>
            </a:pPr>
            <a:r>
              <a:rPr lang="en-US" sz="4400" dirty="0">
                <a:solidFill>
                  <a:schemeClr val="bg1">
                    <a:lumMod val="65000"/>
                  </a:schemeClr>
                </a:solidFill>
                <a:latin typeface="Alégre Sans" panose="02060606060101040101" pitchFamily="18" charset="0"/>
              </a:rPr>
              <a:t>What’s your political compass? </a:t>
            </a:r>
          </a:p>
          <a:p>
            <a:pPr marL="0" indent="0">
              <a:buNone/>
            </a:pPr>
            <a:r>
              <a:rPr lang="en-US" dirty="0"/>
              <a:t>Complete the Political Compass Quiz</a:t>
            </a:r>
          </a:p>
          <a:p>
            <a:pPr marL="0" indent="0">
              <a:buNone/>
            </a:pPr>
            <a:r>
              <a:rPr lang="en-US" dirty="0"/>
              <a:t>Determine your primary ideological leaning(s).</a:t>
            </a:r>
            <a:endParaRPr lang="en-US" dirty="0">
              <a:hlinkClick r:id="rId3"/>
            </a:endParaRPr>
          </a:p>
          <a:p>
            <a:pPr marL="0" indent="0">
              <a:buNone/>
            </a:pPr>
            <a:endParaRPr lang="en-US" dirty="0">
              <a:hlinkClick r:id="rId3"/>
            </a:endParaRPr>
          </a:p>
          <a:p>
            <a:pPr marL="0" indent="0">
              <a:buNone/>
            </a:pPr>
            <a:r>
              <a:rPr lang="en-US" sz="2400" dirty="0">
                <a:hlinkClick r:id="rId3"/>
              </a:rPr>
              <a:t>https://www.politicalcompass.org/test</a:t>
            </a:r>
            <a:endParaRPr lang="en-US" altLang="en-US" sz="2400" b="1" dirty="0">
              <a:ea typeface="ＭＳ Ｐゴシック" panose="020B0600070205080204" pitchFamily="34" charset="-128"/>
            </a:endParaRPr>
          </a:p>
        </p:txBody>
      </p:sp>
      <p:pic>
        <p:nvPicPr>
          <p:cNvPr id="7170" name="Picture 2" descr="cartesian plane with horizontal left-right axis and vertical authoritarian-libertarian axis">
            <a:extLst>
              <a:ext uri="{FF2B5EF4-FFF2-40B4-BE49-F238E27FC236}">
                <a16:creationId xmlns:a16="http://schemas.microsoft.com/office/drawing/2014/main" id="{BC3F290A-3911-4BB4-8D33-0173F4FDF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02777"/>
            <a:ext cx="5876924" cy="587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14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on a bench&#10;&#10;Description automatically generated with medium confidence">
            <a:extLst>
              <a:ext uri="{FF2B5EF4-FFF2-40B4-BE49-F238E27FC236}">
                <a16:creationId xmlns:a16="http://schemas.microsoft.com/office/drawing/2014/main" id="{5BE5EB5C-7A92-4C31-87B6-3FF28B1FE1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1" t="3120" r="-91" b="13195"/>
          <a:stretch/>
        </p:blipFill>
        <p:spPr>
          <a:xfrm>
            <a:off x="-30996" y="0"/>
            <a:ext cx="12222996" cy="6850063"/>
          </a:xfrm>
          <a:prstGeom prst="rect">
            <a:avLst/>
          </a:prstGeom>
        </p:spPr>
      </p:pic>
      <p:sp>
        <p:nvSpPr>
          <p:cNvPr id="7" name="Rectangle 6">
            <a:extLst>
              <a:ext uri="{FF2B5EF4-FFF2-40B4-BE49-F238E27FC236}">
                <a16:creationId xmlns:a16="http://schemas.microsoft.com/office/drawing/2014/main" id="{C21D3BB3-AB0E-4172-A8FF-55ED6134130A}"/>
              </a:ext>
            </a:extLst>
          </p:cNvPr>
          <p:cNvSpPr/>
          <p:nvPr/>
        </p:nvSpPr>
        <p:spPr>
          <a:xfrm>
            <a:off x="-30996" y="0"/>
            <a:ext cx="12222996" cy="6912768"/>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F02C2B9-7CED-4AA1-AFD5-7132F9704FCD}"/>
              </a:ext>
            </a:extLst>
          </p:cNvPr>
          <p:cNvSpPr/>
          <p:nvPr/>
        </p:nvSpPr>
        <p:spPr>
          <a:xfrm>
            <a:off x="7104" y="4693867"/>
            <a:ext cx="1217378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7104" y="4695527"/>
            <a:ext cx="12173784"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 OUT SESSION</a:t>
            </a:r>
          </a:p>
        </p:txBody>
      </p:sp>
      <p:sp>
        <p:nvSpPr>
          <p:cNvPr id="11" name="TextBox 10">
            <a:extLst>
              <a:ext uri="{FF2B5EF4-FFF2-40B4-BE49-F238E27FC236}">
                <a16:creationId xmlns:a16="http://schemas.microsoft.com/office/drawing/2014/main" id="{11A9CABA-1113-48A5-9891-1F7D36EA6401}"/>
              </a:ext>
            </a:extLst>
          </p:cNvPr>
          <p:cNvSpPr txBox="1"/>
          <p:nvPr/>
        </p:nvSpPr>
        <p:spPr>
          <a:xfrm>
            <a:off x="7104" y="6390123"/>
            <a:ext cx="12173783" cy="369332"/>
          </a:xfrm>
          <a:prstGeom prst="rect">
            <a:avLst/>
          </a:prstGeom>
          <a:noFill/>
        </p:spPr>
        <p:txBody>
          <a:bodyPr wrap="square">
            <a:spAutoFit/>
          </a:bodyPr>
          <a:lstStyle/>
          <a:p>
            <a:pPr algn="ctr"/>
            <a:r>
              <a:rPr lang="en-CA" b="1" dirty="0">
                <a:solidFill>
                  <a:schemeClr val="bg1"/>
                </a:solidFill>
              </a:rPr>
              <a:t>Photo </a:t>
            </a:r>
            <a:r>
              <a:rPr lang="en-CA" b="1" dirty="0">
                <a:solidFill>
                  <a:schemeClr val="bg1"/>
                </a:solidFill>
                <a:hlinkClick r:id="rId4">
                  <a:extLst>
                    <a:ext uri="{A12FA001-AC4F-418D-AE19-62706E023703}">
                      <ahyp:hlinkClr xmlns:ahyp="http://schemas.microsoft.com/office/drawing/2018/hyperlinkcolor" val="tx"/>
                    </a:ext>
                  </a:extLst>
                </a:hlinkClick>
              </a:rPr>
              <a:t>By Javiindy.com </a:t>
            </a:r>
            <a:r>
              <a:rPr lang="en-CA" b="1" dirty="0">
                <a:solidFill>
                  <a:schemeClr val="bg1"/>
                </a:solidFill>
              </a:rPr>
              <a:t>– </a:t>
            </a:r>
            <a:r>
              <a:rPr lang="en-CA" b="1" dirty="0">
                <a:solidFill>
                  <a:schemeClr val="bg1"/>
                </a:solidFill>
                <a:hlinkClick r:id="rId5">
                  <a:extLst>
                    <a:ext uri="{A12FA001-AC4F-418D-AE19-62706E023703}">
                      <ahyp:hlinkClr xmlns:ahyp="http://schemas.microsoft.com/office/drawing/2018/hyperlinkcolor" val="tx"/>
                    </a:ext>
                  </a:extLst>
                </a:hlinkClick>
              </a:rPr>
              <a:t>Vecteezy.com</a:t>
            </a:r>
            <a:endParaRPr lang="en-CA" b="1" dirty="0">
              <a:solidFill>
                <a:schemeClr val="bg1"/>
              </a:solidFill>
            </a:endParaRPr>
          </a:p>
        </p:txBody>
      </p:sp>
    </p:spTree>
    <p:extLst>
      <p:ext uri="{BB962C8B-B14F-4D97-AF65-F5344CB8AC3E}">
        <p14:creationId xmlns:p14="http://schemas.microsoft.com/office/powerpoint/2010/main" val="19886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ion Mark on Chalk Board">
            <a:extLst>
              <a:ext uri="{FF2B5EF4-FFF2-40B4-BE49-F238E27FC236}">
                <a16:creationId xmlns:a16="http://schemas.microsoft.com/office/drawing/2014/main" id="{E11BB446-D02E-4C2A-8D34-57361FC2B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3AA21DE-D125-4736-8DBE-62BC5DF8E9C8}"/>
              </a:ext>
            </a:extLst>
          </p:cNvPr>
          <p:cNvSpPr txBox="1">
            <a:spLocks/>
          </p:cNvSpPr>
          <p:nvPr/>
        </p:nvSpPr>
        <p:spPr>
          <a:xfrm>
            <a:off x="376187" y="239996"/>
            <a:ext cx="10515600"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dirty="0">
                <a:solidFill>
                  <a:schemeClr val="bg1"/>
                </a:solidFill>
              </a:rPr>
              <a:t>QUESTIONS</a:t>
            </a:r>
          </a:p>
        </p:txBody>
      </p:sp>
      <p:sp>
        <p:nvSpPr>
          <p:cNvPr id="11" name="TextBox 10">
            <a:extLst>
              <a:ext uri="{FF2B5EF4-FFF2-40B4-BE49-F238E27FC236}">
                <a16:creationId xmlns:a16="http://schemas.microsoft.com/office/drawing/2014/main" id="{A14170A1-A79B-4D8A-AB56-AE6991DF9D57}"/>
              </a:ext>
            </a:extLst>
          </p:cNvPr>
          <p:cNvSpPr txBox="1"/>
          <p:nvPr/>
        </p:nvSpPr>
        <p:spPr>
          <a:xfrm>
            <a:off x="9045575" y="6433338"/>
            <a:ext cx="2955925" cy="369332"/>
          </a:xfrm>
          <a:prstGeom prst="rect">
            <a:avLst/>
          </a:prstGeom>
          <a:noFill/>
        </p:spPr>
        <p:txBody>
          <a:bodyPr wrap="square">
            <a:spAutoFit/>
          </a:bodyPr>
          <a:lstStyle/>
          <a:p>
            <a:r>
              <a:rPr lang="en-US" b="0" i="0" dirty="0">
                <a:solidFill>
                  <a:schemeClr val="bg1"/>
                </a:solidFill>
                <a:effectLst/>
                <a:latin typeface="-apple-system"/>
              </a:rPr>
              <a:t>Photo by </a:t>
            </a:r>
            <a:r>
              <a:rPr lang="en-US" b="1" i="0" u="none" strike="noStrike" dirty="0" err="1">
                <a:solidFill>
                  <a:schemeClr val="bg1"/>
                </a:solidFill>
                <a:effectLst/>
                <a:latin typeface="-apple-system"/>
                <a:hlinkClick r:id="rId4">
                  <a:extLst>
                    <a:ext uri="{A12FA001-AC4F-418D-AE19-62706E023703}">
                      <ahyp:hlinkClr xmlns:ahyp="http://schemas.microsoft.com/office/drawing/2018/hyperlinkcolor" val="tx"/>
                    </a:ext>
                  </a:extLst>
                </a:hlinkClick>
              </a:rPr>
              <a:t>Pixabay</a:t>
            </a:r>
            <a:r>
              <a:rPr lang="en-US" b="0" i="0" dirty="0">
                <a:solidFill>
                  <a:schemeClr val="bg1"/>
                </a:solidFill>
                <a:effectLst/>
                <a:latin typeface="-apple-system"/>
              </a:rPr>
              <a:t> from </a:t>
            </a:r>
            <a:r>
              <a:rPr lang="en-US" b="1" i="0" u="none" strike="noStrike" dirty="0" err="1">
                <a:solidFill>
                  <a:schemeClr val="bg1"/>
                </a:solidFill>
                <a:effectLst/>
                <a:latin typeface="-apple-system"/>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401173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3974" y="239996"/>
            <a:ext cx="5976551" cy="1325563"/>
          </a:xfrm>
        </p:spPr>
        <p:txBody>
          <a:bodyPr>
            <a:normAutofit/>
          </a:bodyPr>
          <a:lstStyle/>
          <a:p>
            <a:r>
              <a:rPr lang="en-CA" dirty="0"/>
              <a:t>LEARNING OUTCOMES</a:t>
            </a:r>
          </a:p>
        </p:txBody>
      </p:sp>
      <p:sp>
        <p:nvSpPr>
          <p:cNvPr id="3" name="Content Placeholder 2"/>
          <p:cNvSpPr>
            <a:spLocks noGrp="1"/>
          </p:cNvSpPr>
          <p:nvPr>
            <p:ph idx="1"/>
          </p:nvPr>
        </p:nvSpPr>
        <p:spPr>
          <a:xfrm>
            <a:off x="5843974" y="1785648"/>
            <a:ext cx="5976551" cy="5060666"/>
          </a:xfrm>
        </p:spPr>
        <p:txBody>
          <a:bodyPr>
            <a:noAutofit/>
          </a:bodyPr>
          <a:lstStyle/>
          <a:p>
            <a:pPr fontAlgn="ctr"/>
            <a:r>
              <a:rPr lang="en-US" sz="2400" b="1" i="0" dirty="0">
                <a:solidFill>
                  <a:srgbClr val="252327"/>
                </a:solidFill>
                <a:effectLst/>
              </a:rPr>
              <a:t>At the end of this session, you will be able to:</a:t>
            </a:r>
            <a:endParaRPr lang="en-US" sz="2400" b="1" dirty="0">
              <a:effectLst/>
            </a:endParaRPr>
          </a:p>
          <a:p>
            <a:r>
              <a:rPr lang="en-US" sz="2400" b="0" i="0" u="none" strike="noStrike" baseline="0" dirty="0"/>
              <a:t>Explain the concept of ideology and how various forms of Ideology differ</a:t>
            </a:r>
          </a:p>
          <a:p>
            <a:r>
              <a:rPr lang="en-US" sz="2400" b="0" i="0" u="none" strike="noStrike" baseline="0" dirty="0"/>
              <a:t>Determine how dominant ideologies socially construct our understanding of social problems.</a:t>
            </a:r>
          </a:p>
          <a:p>
            <a:r>
              <a:rPr lang="en-US" sz="2400" b="0" i="0" u="none" strike="noStrike" baseline="0" dirty="0"/>
              <a:t>Examine how counter ideologies challenge the assumptions embedded in dominant ideologies</a:t>
            </a:r>
          </a:p>
          <a:p>
            <a:r>
              <a:rPr lang="en-US" sz="2400" b="0" i="0" u="none" strike="noStrike" baseline="0" dirty="0"/>
              <a:t>Determine which ideologies shape your attitudes, values and behaviours in relation to social problems</a:t>
            </a:r>
            <a:endParaRPr lang="en-US" sz="2400" b="1" dirty="0"/>
          </a:p>
        </p:txBody>
      </p:sp>
      <p:grpSp>
        <p:nvGrpSpPr>
          <p:cNvPr id="9" name="Group 8">
            <a:extLst>
              <a:ext uri="{FF2B5EF4-FFF2-40B4-BE49-F238E27FC236}">
                <a16:creationId xmlns:a16="http://schemas.microsoft.com/office/drawing/2014/main" id="{FFB78E0A-ABDA-4A07-9C8B-6AD33AEE5A39}"/>
              </a:ext>
            </a:extLst>
          </p:cNvPr>
          <p:cNvGrpSpPr/>
          <p:nvPr/>
        </p:nvGrpSpPr>
        <p:grpSpPr>
          <a:xfrm>
            <a:off x="371475" y="895350"/>
            <a:ext cx="5724525" cy="5948878"/>
            <a:chOff x="371475" y="895350"/>
            <a:chExt cx="5724525" cy="5948878"/>
          </a:xfrm>
        </p:grpSpPr>
        <p:sp>
          <p:nvSpPr>
            <p:cNvPr id="10" name="TextBox 9">
              <a:hlinkClick r:id="rId3"/>
              <a:extLst>
                <a:ext uri="{FF2B5EF4-FFF2-40B4-BE49-F238E27FC236}">
                  <a16:creationId xmlns:a16="http://schemas.microsoft.com/office/drawing/2014/main" id="{6B167E50-1684-4ADF-B57F-6CEF9F0730DF}"/>
                </a:ext>
              </a:extLst>
            </p:cNvPr>
            <p:cNvSpPr txBox="1"/>
            <p:nvPr/>
          </p:nvSpPr>
          <p:spPr>
            <a:xfrm>
              <a:off x="371476" y="6474896"/>
              <a:ext cx="5724524" cy="369332"/>
            </a:xfrm>
            <a:prstGeom prst="rect">
              <a:avLst/>
            </a:prstGeom>
            <a:noFill/>
          </p:spPr>
          <p:txBody>
            <a:bodyPr wrap="square">
              <a:spAutoFit/>
            </a:bodyPr>
            <a:lstStyle/>
            <a:p>
              <a:pPr algn="ctr"/>
              <a:r>
                <a:rPr lang="en-US" b="1" dirty="0"/>
                <a:t>Image created by </a:t>
              </a:r>
              <a:r>
                <a:rPr lang="en-US" b="1" dirty="0" err="1">
                  <a:hlinkClick r:id="rId4">
                    <a:extLst>
                      <a:ext uri="{A12FA001-AC4F-418D-AE19-62706E023703}">
                        <ahyp:hlinkClr xmlns:ahyp="http://schemas.microsoft.com/office/drawing/2018/hyperlinkcolor" val="tx"/>
                      </a:ext>
                    </a:extLst>
                  </a:hlinkClick>
                </a:rPr>
                <a:t>macrovector</a:t>
              </a:r>
              <a:r>
                <a:rPr lang="en-US" b="1" dirty="0"/>
                <a:t> - freepik.com</a:t>
              </a:r>
              <a:endParaRPr lang="en-CA" b="1" dirty="0"/>
            </a:p>
          </p:txBody>
        </p:sp>
        <p:pic>
          <p:nvPicPr>
            <p:cNvPr id="11" name="Picture 2" descr="Isometric education illustration with books Free Vector">
              <a:extLst>
                <a:ext uri="{FF2B5EF4-FFF2-40B4-BE49-F238E27FC236}">
                  <a16:creationId xmlns:a16="http://schemas.microsoft.com/office/drawing/2014/main" id="{C1B6A293-1498-4F79-AE60-7D29403D37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97" t="7294" r="11803" b="14747"/>
            <a:stretch/>
          </p:blipFill>
          <p:spPr bwMode="auto">
            <a:xfrm>
              <a:off x="371475" y="895350"/>
              <a:ext cx="5178604" cy="5270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611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crum board concept illustration Free Vector">
            <a:extLst>
              <a:ext uri="{FF2B5EF4-FFF2-40B4-BE49-F238E27FC236}">
                <a16:creationId xmlns:a16="http://schemas.microsoft.com/office/drawing/2014/main" id="{D847CC54-6718-4236-9492-6F4940E9A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460" y="1409700"/>
            <a:ext cx="7523540" cy="5011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76187" y="239996"/>
            <a:ext cx="11444338" cy="1325563"/>
          </a:xfrm>
        </p:spPr>
        <p:txBody>
          <a:bodyPr/>
          <a:lstStyle/>
          <a:p>
            <a:r>
              <a:rPr lang="en-CA" dirty="0"/>
              <a:t>IDEOLOGY METHODOLOGY</a:t>
            </a:r>
          </a:p>
        </p:txBody>
      </p:sp>
      <p:sp>
        <p:nvSpPr>
          <p:cNvPr id="3" name="Content Placeholder 2"/>
          <p:cNvSpPr>
            <a:spLocks noGrp="1"/>
          </p:cNvSpPr>
          <p:nvPr>
            <p:ph idx="1"/>
          </p:nvPr>
        </p:nvSpPr>
        <p:spPr>
          <a:xfrm>
            <a:off x="371475" y="1557338"/>
            <a:ext cx="5325940" cy="4619625"/>
          </a:xfrm>
        </p:spPr>
        <p:txBody>
          <a:bodyPr>
            <a:normAutofit/>
          </a:bodyPr>
          <a:lstStyle/>
          <a:p>
            <a:r>
              <a:rPr lang="en-CA" sz="2400" b="1" dirty="0">
                <a:solidFill>
                  <a:srgbClr val="C00000"/>
                </a:solidFill>
              </a:rPr>
              <a:t>Question and analyze assumptions</a:t>
            </a:r>
            <a:r>
              <a:rPr lang="en-CA" sz="2400" b="1" dirty="0"/>
              <a:t>.</a:t>
            </a:r>
          </a:p>
          <a:p>
            <a:r>
              <a:rPr lang="en-CA" sz="2400" dirty="0"/>
              <a:t>Examine our Assumptions, attitudes and World Views</a:t>
            </a:r>
          </a:p>
          <a:p>
            <a:r>
              <a:rPr lang="en-CA" sz="2400" dirty="0"/>
              <a:t>Our thoughts, talk, recognize certain issues as social problems </a:t>
            </a:r>
          </a:p>
          <a:p>
            <a:r>
              <a:rPr lang="en-CA" sz="2400" dirty="0"/>
              <a:t>They also determine how we propose solutions</a:t>
            </a:r>
          </a:p>
          <a:p>
            <a:r>
              <a:rPr lang="en-CA" sz="2400" dirty="0"/>
              <a:t>In order to find solutions we must consider </a:t>
            </a:r>
            <a:r>
              <a:rPr lang="en-CA" sz="2400" b="1" dirty="0">
                <a:solidFill>
                  <a:srgbClr val="C00000"/>
                </a:solidFill>
              </a:rPr>
              <a:t>ideology</a:t>
            </a:r>
            <a:r>
              <a:rPr lang="en-CA" sz="2400" dirty="0"/>
              <a:t> and </a:t>
            </a:r>
            <a:r>
              <a:rPr lang="en-CA" sz="2400" b="1" dirty="0">
                <a:solidFill>
                  <a:srgbClr val="C00000"/>
                </a:solidFill>
              </a:rPr>
              <a:t>discourse</a:t>
            </a:r>
          </a:p>
          <a:p>
            <a:r>
              <a:rPr lang="en-CA" sz="2400" b="1" dirty="0">
                <a:solidFill>
                  <a:schemeClr val="tx1">
                    <a:lumMod val="95000"/>
                    <a:lumOff val="5000"/>
                  </a:schemeClr>
                </a:solidFill>
              </a:rPr>
              <a:t>Thoughts and discussions!</a:t>
            </a:r>
          </a:p>
        </p:txBody>
      </p:sp>
      <p:sp>
        <p:nvSpPr>
          <p:cNvPr id="6" name="TextBox 5">
            <a:hlinkClick r:id="rId4"/>
            <a:extLst>
              <a:ext uri="{FF2B5EF4-FFF2-40B4-BE49-F238E27FC236}">
                <a16:creationId xmlns:a16="http://schemas.microsoft.com/office/drawing/2014/main" id="{8A869455-D86E-4019-9139-5E7BCE33D34F}"/>
              </a:ext>
            </a:extLst>
          </p:cNvPr>
          <p:cNvSpPr txBox="1"/>
          <p:nvPr/>
        </p:nvSpPr>
        <p:spPr>
          <a:xfrm>
            <a:off x="7677149" y="6421387"/>
            <a:ext cx="4355211" cy="369332"/>
          </a:xfrm>
          <a:prstGeom prst="rect">
            <a:avLst/>
          </a:prstGeom>
          <a:noFill/>
        </p:spPr>
        <p:txBody>
          <a:bodyPr wrap="square">
            <a:spAutoFit/>
          </a:bodyPr>
          <a:lstStyle/>
          <a:p>
            <a:pPr algn="r"/>
            <a:r>
              <a:rPr lang="en-US" b="1" i="0" dirty="0">
                <a:solidFill>
                  <a:srgbClr val="000000"/>
                </a:solidFill>
                <a:effectLst/>
                <a:latin typeface="PlusJakartaSans"/>
              </a:rPr>
              <a:t>Backlog vector by </a:t>
            </a:r>
            <a:r>
              <a:rPr lang="en-US" b="1" i="0" dirty="0" err="1">
                <a:solidFill>
                  <a:srgbClr val="000000"/>
                </a:solidFill>
                <a:effectLst/>
                <a:latin typeface="PlusJakartaSans"/>
              </a:rPr>
              <a:t>storyset</a:t>
            </a:r>
            <a:r>
              <a:rPr lang="en-US" b="1" i="0" dirty="0">
                <a:solidFill>
                  <a:srgbClr val="000000"/>
                </a:solidFill>
                <a:effectLst/>
                <a:latin typeface="PlusJakartaSans"/>
              </a:rPr>
              <a:t> - freepik.com</a:t>
            </a:r>
            <a:endParaRPr lang="en-CA" b="1" dirty="0"/>
          </a:p>
        </p:txBody>
      </p:sp>
    </p:spTree>
    <p:extLst>
      <p:ext uri="{BB962C8B-B14F-4D97-AF65-F5344CB8AC3E}">
        <p14:creationId xmlns:p14="http://schemas.microsoft.com/office/powerpoint/2010/main" val="8173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7949" y="239996"/>
            <a:ext cx="5357862" cy="1325563"/>
          </a:xfrm>
        </p:spPr>
        <p:txBody>
          <a:bodyPr/>
          <a:lstStyle/>
          <a:p>
            <a:r>
              <a:rPr lang="en-CA" dirty="0"/>
              <a:t>BELIEF SYSTEM</a:t>
            </a:r>
          </a:p>
        </p:txBody>
      </p:sp>
      <p:sp>
        <p:nvSpPr>
          <p:cNvPr id="3" name="Content Placeholder 2"/>
          <p:cNvSpPr>
            <a:spLocks noGrp="1"/>
          </p:cNvSpPr>
          <p:nvPr>
            <p:ph idx="1"/>
          </p:nvPr>
        </p:nvSpPr>
        <p:spPr>
          <a:xfrm>
            <a:off x="6457950" y="1557338"/>
            <a:ext cx="5357862" cy="4619625"/>
          </a:xfrm>
        </p:spPr>
        <p:txBody>
          <a:bodyPr>
            <a:normAutofit/>
          </a:bodyPr>
          <a:lstStyle/>
          <a:p>
            <a:r>
              <a:rPr lang="en-US" sz="2200" dirty="0">
                <a:solidFill>
                  <a:schemeClr val="tx1">
                    <a:lumMod val="95000"/>
                    <a:lumOff val="5000"/>
                  </a:schemeClr>
                </a:solidFill>
              </a:rPr>
              <a:t>We rely daily on ideas and values to form opinions, make assumptions, and arrive at conclusions.</a:t>
            </a:r>
          </a:p>
          <a:p>
            <a:r>
              <a:rPr lang="en-US" sz="2200" dirty="0">
                <a:solidFill>
                  <a:schemeClr val="tx1">
                    <a:lumMod val="95000"/>
                    <a:lumOff val="5000"/>
                  </a:schemeClr>
                </a:solidFill>
              </a:rPr>
              <a:t>Many of us aren’t aware of where these notions come from or how they influence our thinking.</a:t>
            </a:r>
          </a:p>
          <a:p>
            <a:r>
              <a:rPr lang="en-US" sz="2200" dirty="0">
                <a:solidFill>
                  <a:schemeClr val="tx1">
                    <a:lumMod val="95000"/>
                    <a:lumOff val="5000"/>
                  </a:schemeClr>
                </a:solidFill>
              </a:rPr>
              <a:t>Most of us assume that our points of view are accurate and truthful. We think that they are just common sense. </a:t>
            </a:r>
          </a:p>
          <a:p>
            <a:r>
              <a:rPr lang="en-US" sz="2200" dirty="0">
                <a:solidFill>
                  <a:schemeClr val="tx1">
                    <a:lumMod val="95000"/>
                    <a:lumOff val="5000"/>
                  </a:schemeClr>
                </a:solidFill>
              </a:rPr>
              <a:t>This often leads us to dismiss, discredit, or misinterpret perspectives that differ from our own (Paul &amp; Elder, 2006). </a:t>
            </a:r>
            <a:endParaRPr lang="en-CA" sz="2200" dirty="0">
              <a:solidFill>
                <a:schemeClr val="tx1">
                  <a:lumMod val="95000"/>
                  <a:lumOff val="5000"/>
                </a:schemeClr>
              </a:solidFill>
            </a:endParaRPr>
          </a:p>
        </p:txBody>
      </p:sp>
      <p:grpSp>
        <p:nvGrpSpPr>
          <p:cNvPr id="5" name="Group 4">
            <a:extLst>
              <a:ext uri="{FF2B5EF4-FFF2-40B4-BE49-F238E27FC236}">
                <a16:creationId xmlns:a16="http://schemas.microsoft.com/office/drawing/2014/main" id="{D3B49F3F-D545-4AA6-9F9E-6CA6DD6C9ACD}"/>
              </a:ext>
            </a:extLst>
          </p:cNvPr>
          <p:cNvGrpSpPr/>
          <p:nvPr/>
        </p:nvGrpSpPr>
        <p:grpSpPr>
          <a:xfrm>
            <a:off x="-1" y="-37956"/>
            <a:ext cx="6096001" cy="6933912"/>
            <a:chOff x="-19051" y="-87598"/>
            <a:chExt cx="6096001" cy="6933912"/>
          </a:xfrm>
        </p:grpSpPr>
        <p:pic>
          <p:nvPicPr>
            <p:cNvPr id="6" name="Picture 2" descr="Free Question Mark on Chalk Board Stock Photo">
              <a:extLst>
                <a:ext uri="{FF2B5EF4-FFF2-40B4-BE49-F238E27FC236}">
                  <a16:creationId xmlns:a16="http://schemas.microsoft.com/office/drawing/2014/main" id="{58A88DE2-931C-46D7-9319-C1D4326D8A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13" t="169" r="22672" b="-169"/>
            <a:stretch/>
          </p:blipFill>
          <p:spPr bwMode="auto">
            <a:xfrm>
              <a:off x="-19051" y="-87598"/>
              <a:ext cx="6096001" cy="6933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5110D21C-7D1D-4DB7-A945-576840AF0F10}"/>
                </a:ext>
              </a:extLst>
            </p:cNvPr>
            <p:cNvSpPr txBox="1"/>
            <p:nvPr/>
          </p:nvSpPr>
          <p:spPr>
            <a:xfrm>
              <a:off x="1514475" y="6390088"/>
              <a:ext cx="3476625" cy="369332"/>
            </a:xfrm>
            <a:prstGeom prst="rect">
              <a:avLst/>
            </a:prstGeom>
            <a:noFill/>
          </p:spPr>
          <p:txBody>
            <a:bodyPr wrap="square">
              <a:spAutoFit/>
            </a:bodyPr>
            <a:lstStyle/>
            <a:p>
              <a:r>
                <a:rPr lang="en-CA" b="1" i="0" dirty="0">
                  <a:solidFill>
                    <a:schemeClr val="bg1"/>
                  </a:solidFill>
                  <a:effectLst/>
                  <a:latin typeface="PlusJakartaSans"/>
                </a:rPr>
                <a:t>Photo by Pixabay – Pexels.com</a:t>
              </a:r>
            </a:p>
          </p:txBody>
        </p:sp>
      </p:grpSp>
    </p:spTree>
    <p:extLst>
      <p:ext uri="{BB962C8B-B14F-4D97-AF65-F5344CB8AC3E}">
        <p14:creationId xmlns:p14="http://schemas.microsoft.com/office/powerpoint/2010/main" val="25547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Silhouette Photography Of Jump Shot Of Two Persons  Stock Photo">
            <a:extLst>
              <a:ext uri="{FF2B5EF4-FFF2-40B4-BE49-F238E27FC236}">
                <a16:creationId xmlns:a16="http://schemas.microsoft.com/office/drawing/2014/main" id="{F3D143F5-280C-4A6A-9D8B-58DACED08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30" r="33077" b="3182"/>
          <a:stretch/>
        </p:blipFill>
        <p:spPr bwMode="auto">
          <a:xfrm>
            <a:off x="6299199" y="1"/>
            <a:ext cx="589620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CA" dirty="0"/>
              <a:t>Confirmation BIAS</a:t>
            </a:r>
          </a:p>
        </p:txBody>
      </p:sp>
      <p:sp>
        <p:nvSpPr>
          <p:cNvPr id="3" name="Content Placeholder 2"/>
          <p:cNvSpPr>
            <a:spLocks noGrp="1"/>
          </p:cNvSpPr>
          <p:nvPr>
            <p:ph idx="1"/>
          </p:nvPr>
        </p:nvSpPr>
        <p:spPr>
          <a:xfrm>
            <a:off x="371475" y="1557338"/>
            <a:ext cx="5325940" cy="4619625"/>
          </a:xfrm>
        </p:spPr>
        <p:txBody>
          <a:bodyPr>
            <a:normAutofit/>
          </a:bodyPr>
          <a:lstStyle/>
          <a:p>
            <a:r>
              <a:rPr lang="en-US" sz="2200" dirty="0">
                <a:solidFill>
                  <a:schemeClr val="tx1">
                    <a:lumMod val="95000"/>
                    <a:lumOff val="5000"/>
                  </a:schemeClr>
                </a:solidFill>
              </a:rPr>
              <a:t>We ignore facts that contradict our perspective or emphasize information </a:t>
            </a:r>
            <a:r>
              <a:rPr lang="en-US" sz="2200" b="1" u="sng" dirty="0">
                <a:solidFill>
                  <a:srgbClr val="C00000"/>
                </a:solidFill>
              </a:rPr>
              <a:t>favourable</a:t>
            </a:r>
            <a:r>
              <a:rPr lang="en-US" sz="2200" dirty="0">
                <a:solidFill>
                  <a:schemeClr val="tx1">
                    <a:lumMod val="95000"/>
                    <a:lumOff val="5000"/>
                  </a:schemeClr>
                </a:solidFill>
              </a:rPr>
              <a:t> to our point of view. </a:t>
            </a:r>
          </a:p>
          <a:p>
            <a:r>
              <a:rPr lang="en-US" sz="2200" b="1" dirty="0">
                <a:solidFill>
                  <a:srgbClr val="4900B7"/>
                </a:solidFill>
              </a:rPr>
              <a:t>This is Confirmation Bias!</a:t>
            </a:r>
          </a:p>
          <a:p>
            <a:r>
              <a:rPr lang="en-US" sz="2200" dirty="0">
                <a:solidFill>
                  <a:schemeClr val="tx1">
                    <a:lumMod val="95000"/>
                    <a:lumOff val="5000"/>
                  </a:schemeClr>
                </a:solidFill>
              </a:rPr>
              <a:t>That is the tendency to seek out perspectives that match our beliefs. </a:t>
            </a:r>
          </a:p>
          <a:p>
            <a:r>
              <a:rPr lang="en-US" sz="2200" dirty="0">
                <a:solidFill>
                  <a:schemeClr val="tx1">
                    <a:lumMod val="95000"/>
                    <a:lumOff val="5000"/>
                  </a:schemeClr>
                </a:solidFill>
              </a:rPr>
              <a:t>This means that we rarely evaluate our perspectives in relation to alternative points of view.</a:t>
            </a:r>
            <a:endParaRPr lang="en-CA" sz="2200" dirty="0">
              <a:solidFill>
                <a:schemeClr val="tx1">
                  <a:lumMod val="95000"/>
                  <a:lumOff val="5000"/>
                </a:schemeClr>
              </a:solidFill>
            </a:endParaRPr>
          </a:p>
        </p:txBody>
      </p:sp>
      <p:sp>
        <p:nvSpPr>
          <p:cNvPr id="7" name="Title 1">
            <a:extLst>
              <a:ext uri="{FF2B5EF4-FFF2-40B4-BE49-F238E27FC236}">
                <a16:creationId xmlns:a16="http://schemas.microsoft.com/office/drawing/2014/main" id="{9DB35F4B-8461-423C-8915-DD62C2E16C19}"/>
              </a:ext>
            </a:extLst>
          </p:cNvPr>
          <p:cNvSpPr txBox="1">
            <a:spLocks/>
          </p:cNvSpPr>
          <p:nvPr/>
        </p:nvSpPr>
        <p:spPr>
          <a:xfrm>
            <a:off x="6096000" y="2886216"/>
            <a:ext cx="5724525" cy="132556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solidFill>
                  <a:schemeClr val="bg1"/>
                </a:solidFill>
              </a:rPr>
              <a:t>Confirmation</a:t>
            </a:r>
            <a:br>
              <a:rPr lang="en-CA" dirty="0">
                <a:solidFill>
                  <a:schemeClr val="bg1"/>
                </a:solidFill>
              </a:rPr>
            </a:br>
            <a:r>
              <a:rPr lang="en-CA" dirty="0">
                <a:solidFill>
                  <a:schemeClr val="bg1"/>
                </a:solidFill>
              </a:rPr>
              <a:t>BIAS</a:t>
            </a:r>
          </a:p>
        </p:txBody>
      </p:sp>
      <p:sp>
        <p:nvSpPr>
          <p:cNvPr id="9" name="TextBox 8">
            <a:hlinkClick r:id="rId4"/>
            <a:extLst>
              <a:ext uri="{FF2B5EF4-FFF2-40B4-BE49-F238E27FC236}">
                <a16:creationId xmlns:a16="http://schemas.microsoft.com/office/drawing/2014/main" id="{0343D108-D8C5-43BA-A4A2-4684446DC42E}"/>
              </a:ext>
            </a:extLst>
          </p:cNvPr>
          <p:cNvSpPr txBox="1"/>
          <p:nvPr/>
        </p:nvSpPr>
        <p:spPr>
          <a:xfrm>
            <a:off x="6525532" y="6248672"/>
            <a:ext cx="5655356" cy="369332"/>
          </a:xfrm>
          <a:prstGeom prst="rect">
            <a:avLst/>
          </a:prstGeom>
          <a:noFill/>
        </p:spPr>
        <p:txBody>
          <a:bodyPr wrap="square">
            <a:spAutoFit/>
          </a:bodyPr>
          <a:lstStyle/>
          <a:p>
            <a:pPr algn="ctr"/>
            <a:r>
              <a:rPr lang="en-US" b="0" i="0" dirty="0">
                <a:solidFill>
                  <a:schemeClr val="bg1"/>
                </a:solidFill>
                <a:effectLst/>
                <a:latin typeface="PlusJakartaSans"/>
              </a:rPr>
              <a:t>Photo by Jill Wellington – Pexels.com</a:t>
            </a:r>
            <a:endParaRPr lang="en-CA" dirty="0">
              <a:solidFill>
                <a:schemeClr val="bg1"/>
              </a:solidFill>
            </a:endParaRPr>
          </a:p>
        </p:txBody>
      </p:sp>
    </p:spTree>
    <p:extLst>
      <p:ext uri="{BB962C8B-B14F-4D97-AF65-F5344CB8AC3E}">
        <p14:creationId xmlns:p14="http://schemas.microsoft.com/office/powerpoint/2010/main" val="203642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BF6398D-BB60-47BC-BA40-0DFCD099C3BE}"/>
              </a:ext>
            </a:extLst>
          </p:cNvPr>
          <p:cNvSpPr>
            <a:spLocks noGrp="1"/>
          </p:cNvSpPr>
          <p:nvPr>
            <p:ph type="title"/>
          </p:nvPr>
        </p:nvSpPr>
        <p:spPr>
          <a:xfrm>
            <a:off x="371475" y="239996"/>
            <a:ext cx="2943225" cy="1325563"/>
          </a:xfrm>
        </p:spPr>
        <p:txBody>
          <a:bodyPr>
            <a:normAutofit/>
          </a:bodyPr>
          <a:lstStyle/>
          <a:p>
            <a:r>
              <a:rPr lang="en-CA" dirty="0"/>
              <a:t>IDEOLOGY</a:t>
            </a:r>
          </a:p>
        </p:txBody>
      </p:sp>
      <p:sp>
        <p:nvSpPr>
          <p:cNvPr id="7" name="Content Placeholder 2">
            <a:extLst>
              <a:ext uri="{FF2B5EF4-FFF2-40B4-BE49-F238E27FC236}">
                <a16:creationId xmlns:a16="http://schemas.microsoft.com/office/drawing/2014/main" id="{B07D0B1E-EB57-4579-8481-E456C15B138D}"/>
              </a:ext>
            </a:extLst>
          </p:cNvPr>
          <p:cNvSpPr>
            <a:spLocks noGrp="1"/>
          </p:cNvSpPr>
          <p:nvPr>
            <p:ph idx="1"/>
          </p:nvPr>
        </p:nvSpPr>
        <p:spPr>
          <a:xfrm>
            <a:off x="6295292" y="1557337"/>
            <a:ext cx="5525232" cy="5292725"/>
          </a:xfrm>
        </p:spPr>
        <p:txBody>
          <a:bodyPr>
            <a:normAutofit fontScale="92500" lnSpcReduction="20000"/>
          </a:bodyPr>
          <a:lstStyle/>
          <a:p>
            <a:pPr eaLnBrk="1" hangingPunct="1"/>
            <a:r>
              <a:rPr lang="en-US" altLang="en-US" dirty="0">
                <a:ea typeface="ＭＳ Ｐゴシック" panose="020B0600070205080204" pitchFamily="34" charset="-128"/>
              </a:rPr>
              <a:t>Think about how our ideas, assumptions, and values are formed! </a:t>
            </a:r>
          </a:p>
          <a:p>
            <a:pPr eaLnBrk="1" hangingPunct="1"/>
            <a:r>
              <a:rPr lang="en-US" altLang="en-US" dirty="0">
                <a:ea typeface="ＭＳ Ｐゴシック" panose="020B0600070205080204" pitchFamily="34" charset="-128"/>
              </a:rPr>
              <a:t>Root word “</a:t>
            </a:r>
            <a:r>
              <a:rPr lang="en-US" altLang="en-US" b="1" dirty="0">
                <a:solidFill>
                  <a:srgbClr val="C00000"/>
                </a:solidFill>
                <a:ea typeface="ＭＳ Ｐゴシック" panose="020B0600070205080204" pitchFamily="34" charset="-128"/>
              </a:rPr>
              <a:t>idea</a:t>
            </a:r>
            <a:r>
              <a:rPr lang="en-US" altLang="en-US" dirty="0">
                <a:ea typeface="ＭＳ Ｐゴシック" panose="020B0600070205080204" pitchFamily="34" charset="-128"/>
              </a:rPr>
              <a:t>.”</a:t>
            </a:r>
          </a:p>
          <a:p>
            <a:pPr eaLnBrk="1" hangingPunct="1"/>
            <a:r>
              <a:rPr lang="en-US" altLang="en-US" dirty="0">
                <a:ea typeface="ＭＳ Ｐゴシック" panose="020B0600070205080204" pitchFamily="34" charset="-128"/>
              </a:rPr>
              <a:t>A set of beliefs, ideas, and assumptions accepted as common sense.</a:t>
            </a:r>
          </a:p>
          <a:p>
            <a:pPr eaLnBrk="1" hangingPunct="1"/>
            <a:r>
              <a:rPr lang="en-US" altLang="en-US" dirty="0">
                <a:ea typeface="ＭＳ Ｐゴシック" panose="020B0600070205080204" pitchFamily="34" charset="-128"/>
              </a:rPr>
              <a:t>World views that shape our perceptions and explanations of the world around us. </a:t>
            </a:r>
          </a:p>
          <a:p>
            <a:r>
              <a:rPr lang="en-US" altLang="en-US" dirty="0">
                <a:ea typeface="ＭＳ Ｐゴシック" panose="020B0600070205080204" pitchFamily="34" charset="-128"/>
              </a:rPr>
              <a:t>Ideologies can be </a:t>
            </a:r>
          </a:p>
          <a:p>
            <a:pPr lvl="1"/>
            <a:r>
              <a:rPr lang="en-US" altLang="en-US" dirty="0">
                <a:ea typeface="ＭＳ Ｐゴシック" panose="020B0600070205080204" pitchFamily="34" charset="-128"/>
              </a:rPr>
              <a:t>cultural, religions, political, legal, social, and/or ethical.</a:t>
            </a:r>
          </a:p>
          <a:p>
            <a:r>
              <a:rPr lang="en-US" altLang="en-US" dirty="0">
                <a:ea typeface="ＭＳ Ｐゴシック" panose="020B0600070205080204" pitchFamily="34" charset="-128"/>
              </a:rPr>
              <a:t>We absorb these particular ideologies through our immersion in social institutions</a:t>
            </a:r>
          </a:p>
        </p:txBody>
      </p:sp>
      <p:sp>
        <p:nvSpPr>
          <p:cNvPr id="8" name="TextBox 7">
            <a:extLst>
              <a:ext uri="{FF2B5EF4-FFF2-40B4-BE49-F238E27FC236}">
                <a16:creationId xmlns:a16="http://schemas.microsoft.com/office/drawing/2014/main" id="{11636BFE-90F5-477E-8E07-8C875EAAF083}"/>
              </a:ext>
            </a:extLst>
          </p:cNvPr>
          <p:cNvSpPr txBox="1"/>
          <p:nvPr/>
        </p:nvSpPr>
        <p:spPr>
          <a:xfrm>
            <a:off x="1075592" y="6294838"/>
            <a:ext cx="4067908" cy="369332"/>
          </a:xfrm>
          <a:prstGeom prst="rect">
            <a:avLst/>
          </a:prstGeom>
          <a:noFill/>
        </p:spPr>
        <p:txBody>
          <a:bodyPr wrap="square">
            <a:spAutoFit/>
          </a:bodyPr>
          <a:lstStyle/>
          <a:p>
            <a:r>
              <a:rPr lang="en-CA" dirty="0"/>
              <a:t>Image by rawpixel.com - freepik.com</a:t>
            </a:r>
          </a:p>
        </p:txBody>
      </p:sp>
      <p:pic>
        <p:nvPicPr>
          <p:cNvPr id="7170" name="Picture 2" descr="Hand drawn human brain Free Vector">
            <a:extLst>
              <a:ext uri="{FF2B5EF4-FFF2-40B4-BE49-F238E27FC236}">
                <a16:creationId xmlns:a16="http://schemas.microsoft.com/office/drawing/2014/main" id="{6B8A02E3-5CE0-4F1C-98DC-D290B5C62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 t="14245" r="8685" b="11238"/>
          <a:stretch/>
        </p:blipFill>
        <p:spPr bwMode="auto">
          <a:xfrm>
            <a:off x="570768" y="1443037"/>
            <a:ext cx="5525232" cy="489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9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5724525" cy="1325563"/>
          </a:xfrm>
        </p:spPr>
        <p:txBody>
          <a:bodyPr>
            <a:normAutofit/>
          </a:bodyPr>
          <a:lstStyle/>
          <a:p>
            <a:r>
              <a:rPr lang="en-CA" dirty="0"/>
              <a:t>EXAMPLES</a:t>
            </a:r>
          </a:p>
        </p:txBody>
      </p:sp>
      <p:sp>
        <p:nvSpPr>
          <p:cNvPr id="5" name="Content Placeholder 2">
            <a:extLst>
              <a:ext uri="{FF2B5EF4-FFF2-40B4-BE49-F238E27FC236}">
                <a16:creationId xmlns:a16="http://schemas.microsoft.com/office/drawing/2014/main" id="{35D22DA3-054E-4675-A8F6-9B229A29E9CA}"/>
              </a:ext>
            </a:extLst>
          </p:cNvPr>
          <p:cNvSpPr txBox="1">
            <a:spLocks/>
          </p:cNvSpPr>
          <p:nvPr/>
        </p:nvSpPr>
        <p:spPr>
          <a:xfrm>
            <a:off x="371475" y="1565559"/>
            <a:ext cx="5724525" cy="52845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solidFill>
                  <a:srgbClr val="C00000"/>
                </a:solidFill>
                <a:ea typeface="ＭＳ Ｐゴシック" panose="020B0600070205080204" pitchFamily="34" charset="-128"/>
              </a:rPr>
              <a:t>Individualism</a:t>
            </a:r>
            <a:r>
              <a:rPr lang="en-US" altLang="en-US" b="1" dirty="0">
                <a:ea typeface="ＭＳ Ｐゴシック" panose="020B0600070205080204" pitchFamily="34" charset="-128"/>
              </a:rPr>
              <a:t>:</a:t>
            </a:r>
            <a:r>
              <a:rPr lang="en-US" altLang="en-US" dirty="0">
                <a:ea typeface="ＭＳ Ｐゴシック" panose="020B0600070205080204" pitchFamily="34" charset="-128"/>
              </a:rPr>
              <a:t> is an ideology that emphasizes self-sufficiency, freedoms, and the inherent worth of each individual.</a:t>
            </a:r>
          </a:p>
          <a:p>
            <a:r>
              <a:rPr lang="en-US" altLang="en-US" b="1" dirty="0">
                <a:solidFill>
                  <a:srgbClr val="C00000"/>
                </a:solidFill>
                <a:ea typeface="ＭＳ Ｐゴシック" panose="020B0600070205080204" pitchFamily="34" charset="-128"/>
              </a:rPr>
              <a:t>Consumerism</a:t>
            </a:r>
            <a:r>
              <a:rPr lang="en-US" altLang="en-US" b="1" dirty="0">
                <a:ea typeface="ＭＳ Ｐゴシック" panose="020B0600070205080204" pitchFamily="34" charset="-128"/>
              </a:rPr>
              <a:t>:</a:t>
            </a:r>
            <a:r>
              <a:rPr lang="en-US" altLang="en-US" dirty="0">
                <a:ea typeface="ＭＳ Ｐゴシック" panose="020B0600070205080204" pitchFamily="34" charset="-128"/>
              </a:rPr>
              <a:t> is an ideology that encourages the purchase and consumption of goods as indicative of our worth.</a:t>
            </a:r>
          </a:p>
          <a:p>
            <a:r>
              <a:rPr lang="en-US" altLang="en-US" b="1" dirty="0">
                <a:solidFill>
                  <a:srgbClr val="C00000"/>
                </a:solidFill>
                <a:ea typeface="ＭＳ Ｐゴシック" panose="020B0600070205080204" pitchFamily="34" charset="-128"/>
              </a:rPr>
              <a:t>Religion</a:t>
            </a:r>
            <a:r>
              <a:rPr lang="en-US" altLang="en-US" dirty="0">
                <a:ea typeface="ＭＳ Ｐゴシック" panose="020B0600070205080204" pitchFamily="34" charset="-128"/>
              </a:rPr>
              <a:t>: are examples of ideologies. </a:t>
            </a:r>
          </a:p>
          <a:p>
            <a:r>
              <a:rPr lang="en-US" altLang="en-US" b="1" dirty="0">
                <a:solidFill>
                  <a:srgbClr val="C00000"/>
                </a:solidFill>
                <a:ea typeface="ＭＳ Ｐゴシック" panose="020B0600070205080204" pitchFamily="34" charset="-128"/>
              </a:rPr>
              <a:t>Capitalism</a:t>
            </a:r>
            <a:r>
              <a:rPr lang="en-US" altLang="en-US" dirty="0">
                <a:ea typeface="ＭＳ Ｐゴシック" panose="020B0600070205080204" pitchFamily="34" charset="-128"/>
              </a:rPr>
              <a:t>: products and services are best believed to be privately owned and operated for profit.</a:t>
            </a:r>
          </a:p>
          <a:p>
            <a:r>
              <a:rPr lang="en-US" altLang="en-US" b="1" dirty="0">
                <a:solidFill>
                  <a:srgbClr val="C00000"/>
                </a:solidFill>
                <a:ea typeface="ＭＳ Ｐゴシック" panose="020B0600070205080204" pitchFamily="34" charset="-128"/>
              </a:rPr>
              <a:t>Socialism</a:t>
            </a:r>
            <a:r>
              <a:rPr lang="en-US" altLang="en-US" dirty="0">
                <a:ea typeface="ＭＳ Ｐゴシック" panose="020B0600070205080204" pitchFamily="34" charset="-128"/>
              </a:rPr>
              <a:t>: believes that production, distribution, and exchange of goods and services should be under common ownership.</a:t>
            </a:r>
          </a:p>
          <a:p>
            <a:r>
              <a:rPr lang="en-US" altLang="en-US" b="1" dirty="0">
                <a:solidFill>
                  <a:srgbClr val="C00000"/>
                </a:solidFill>
                <a:ea typeface="ＭＳ Ｐゴシック" panose="020B0600070205080204" pitchFamily="34" charset="-128"/>
              </a:rPr>
              <a:t>Racism</a:t>
            </a:r>
            <a:r>
              <a:rPr lang="en-US" altLang="en-US" dirty="0">
                <a:ea typeface="ＭＳ Ｐゴシック" panose="020B0600070205080204" pitchFamily="34" charset="-128"/>
              </a:rPr>
              <a:t>: believes in essential differences and a natural hierarchy between different “races” of people.</a:t>
            </a:r>
          </a:p>
          <a:p>
            <a:r>
              <a:rPr lang="en-US" altLang="en-US" b="1" dirty="0">
                <a:solidFill>
                  <a:srgbClr val="C00000"/>
                </a:solidFill>
                <a:ea typeface="ＭＳ Ｐゴシック" panose="020B0600070205080204" pitchFamily="34" charset="-128"/>
              </a:rPr>
              <a:t>Feminism</a:t>
            </a:r>
            <a:r>
              <a:rPr lang="en-US" altLang="en-US" dirty="0">
                <a:ea typeface="ＭＳ Ｐゴシック" panose="020B0600070205080204" pitchFamily="34" charset="-128"/>
              </a:rPr>
              <a:t> perspectives based on advocating for the economic, social, and political equality between men and women.</a:t>
            </a:r>
          </a:p>
          <a:p>
            <a:r>
              <a:rPr lang="en-US" altLang="en-US" b="1" dirty="0">
                <a:solidFill>
                  <a:srgbClr val="C00000"/>
                </a:solidFill>
                <a:ea typeface="ＭＳ Ｐゴシック" panose="020B0600070205080204" pitchFamily="34" charset="-128"/>
              </a:rPr>
              <a:t>Nationalism</a:t>
            </a:r>
            <a:r>
              <a:rPr lang="en-US" altLang="en-US" dirty="0">
                <a:ea typeface="ＭＳ Ｐゴシック" panose="020B0600070205080204" pitchFamily="34" charset="-128"/>
              </a:rPr>
              <a:t> is the idea that our primary loyalty should be to the country in which we live in.</a:t>
            </a:r>
          </a:p>
          <a:p>
            <a:endParaRPr lang="en-US" altLang="en-US" dirty="0">
              <a:ea typeface="ＭＳ Ｐゴシック" panose="020B0600070205080204" pitchFamily="34" charset="-128"/>
            </a:endParaRPr>
          </a:p>
        </p:txBody>
      </p:sp>
      <p:pic>
        <p:nvPicPr>
          <p:cNvPr id="4" name="Picture 3" descr="Logo&#10;&#10;Description automatically generated">
            <a:extLst>
              <a:ext uri="{FF2B5EF4-FFF2-40B4-BE49-F238E27FC236}">
                <a16:creationId xmlns:a16="http://schemas.microsoft.com/office/drawing/2014/main" id="{AFDF4A3E-A3E4-4205-A555-FF09C139C4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925002" y="2406877"/>
            <a:ext cx="5800271" cy="3601867"/>
          </a:xfrm>
          <a:prstGeom prst="rect">
            <a:avLst/>
          </a:prstGeom>
        </p:spPr>
      </p:pic>
      <p:sp>
        <p:nvSpPr>
          <p:cNvPr id="11" name="TextBox 10">
            <a:hlinkClick r:id="rId4"/>
            <a:extLst>
              <a:ext uri="{FF2B5EF4-FFF2-40B4-BE49-F238E27FC236}">
                <a16:creationId xmlns:a16="http://schemas.microsoft.com/office/drawing/2014/main" id="{C11F0F1B-8715-4C83-B572-E19D5F22F63A}"/>
              </a:ext>
            </a:extLst>
          </p:cNvPr>
          <p:cNvSpPr txBox="1"/>
          <p:nvPr/>
        </p:nvSpPr>
        <p:spPr>
          <a:xfrm>
            <a:off x="6096000" y="6248672"/>
            <a:ext cx="5724525" cy="369332"/>
          </a:xfrm>
          <a:prstGeom prst="rect">
            <a:avLst/>
          </a:prstGeom>
          <a:noFill/>
        </p:spPr>
        <p:txBody>
          <a:bodyPr wrap="square">
            <a:spAutoFit/>
          </a:bodyPr>
          <a:lstStyle/>
          <a:p>
            <a:pPr algn="ctr"/>
            <a:r>
              <a:rPr lang="en-CA" b="1" dirty="0"/>
              <a:t>Vector by </a:t>
            </a:r>
            <a:r>
              <a:rPr lang="en-CA" b="1" dirty="0" err="1"/>
              <a:t>upklyak</a:t>
            </a:r>
            <a:r>
              <a:rPr lang="en-CA" b="1" dirty="0"/>
              <a:t> - freepik.com</a:t>
            </a:r>
          </a:p>
        </p:txBody>
      </p:sp>
    </p:spTree>
    <p:extLst>
      <p:ext uri="{BB962C8B-B14F-4D97-AF65-F5344CB8AC3E}">
        <p14:creationId xmlns:p14="http://schemas.microsoft.com/office/powerpoint/2010/main" val="1128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6562</TotalTime>
  <Words>5222</Words>
  <Application>Microsoft Office PowerPoint</Application>
  <PresentationFormat>Widescreen</PresentationFormat>
  <Paragraphs>410</Paragraphs>
  <Slides>34</Slides>
  <Notes>34</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Alégre Sans</vt:lpstr>
      <vt:lpstr>-apple-system</vt:lpstr>
      <vt:lpstr>Arial</vt:lpstr>
      <vt:lpstr>Avenir</vt:lpstr>
      <vt:lpstr>Calibri</vt:lpstr>
      <vt:lpstr>Helvetica</vt:lpstr>
      <vt:lpstr>Helvetica Neue</vt:lpstr>
      <vt:lpstr>Helvetica Neue LT W01_55 Roman</vt:lpstr>
      <vt:lpstr>Helvetica Neue LT W01_71488914</vt:lpstr>
      <vt:lpstr>inherit</vt:lpstr>
      <vt:lpstr>Montserrat</vt:lpstr>
      <vt:lpstr>PlusJakartaSans</vt:lpstr>
      <vt:lpstr>Roboto</vt:lpstr>
      <vt:lpstr>Segoe UI Historic</vt:lpstr>
      <vt:lpstr>Verdana</vt:lpstr>
      <vt:lpstr>Office Theme</vt:lpstr>
      <vt:lpstr>IDEOLOGY SHAPES THE WORLD</vt:lpstr>
      <vt:lpstr>PowerPoint Presentation</vt:lpstr>
      <vt:lpstr>AGENDA</vt:lpstr>
      <vt:lpstr>LEARNING OUTCOMES</vt:lpstr>
      <vt:lpstr>IDEOLOGY METHODOLOGY</vt:lpstr>
      <vt:lpstr>BELIEF SYSTEM</vt:lpstr>
      <vt:lpstr>Confirmation BIAS</vt:lpstr>
      <vt:lpstr>IDEOLOGY</vt:lpstr>
      <vt:lpstr>EXAMPLES</vt:lpstr>
      <vt:lpstr>QUESTION</vt:lpstr>
      <vt:lpstr>ASSUMPTIONS</vt:lpstr>
      <vt:lpstr>TO BE CANADIAN</vt:lpstr>
      <vt:lpstr>BLACK LOYALISTS</vt:lpstr>
      <vt:lpstr>Mathieu Da Costa </vt:lpstr>
      <vt:lpstr>SOCIAL CONSTRUCTION  OF Ideologies</vt:lpstr>
      <vt:lpstr>PowerPoint Presentation</vt:lpstr>
      <vt:lpstr>PowerPoint Presentation</vt:lpstr>
      <vt:lpstr>ATTENDANCE</vt:lpstr>
      <vt:lpstr>HEGEMONY</vt:lpstr>
      <vt:lpstr>Dominant Ideologies</vt:lpstr>
      <vt:lpstr>Dominant Ideologies</vt:lpstr>
      <vt:lpstr>Dominant Ideologies</vt:lpstr>
      <vt:lpstr>DISCOURSE</vt:lpstr>
      <vt:lpstr>DOMINANT DISCOURSE</vt:lpstr>
      <vt:lpstr>IDEOLOGICAL  FRAMEWORK</vt:lpstr>
      <vt:lpstr>PowerPoint Presentation</vt:lpstr>
      <vt:lpstr>COUNTER IDEOLOGIES</vt:lpstr>
      <vt:lpstr>COUNTER IDEOLOGIES</vt:lpstr>
      <vt:lpstr>MOVEMENTS </vt:lpstr>
      <vt:lpstr>PowerPoint Presentation</vt:lpstr>
      <vt:lpstr>PowerPoint Presentation</vt:lpstr>
      <vt:lpstr>Political compass</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Paul Martin</cp:lastModifiedBy>
  <cp:revision>169</cp:revision>
  <dcterms:created xsi:type="dcterms:W3CDTF">2014-09-21T13:52:42Z</dcterms:created>
  <dcterms:modified xsi:type="dcterms:W3CDTF">2022-05-02T12:06:08Z</dcterms:modified>
</cp:coreProperties>
</file>